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22"/>
  </p:notesMasterIdLst>
  <p:sldIdLst>
    <p:sldId id="370" r:id="rId6"/>
    <p:sldId id="416" r:id="rId7"/>
    <p:sldId id="438" r:id="rId8"/>
    <p:sldId id="433" r:id="rId9"/>
    <p:sldId id="425" r:id="rId10"/>
    <p:sldId id="428" r:id="rId11"/>
    <p:sldId id="436" r:id="rId12"/>
    <p:sldId id="439" r:id="rId13"/>
    <p:sldId id="424" r:id="rId14"/>
    <p:sldId id="423" r:id="rId15"/>
    <p:sldId id="437" r:id="rId16"/>
    <p:sldId id="432" r:id="rId17"/>
    <p:sldId id="427" r:id="rId18"/>
    <p:sldId id="440" r:id="rId19"/>
    <p:sldId id="429" r:id="rId20"/>
    <p:sldId id="43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cLeod, Heather AG:EX" initials="MHA" lastIdx="5" clrIdx="0">
    <p:extLst>
      <p:ext uri="{19B8F6BF-5375-455C-9EA6-DF929625EA0E}">
        <p15:presenceInfo xmlns:p15="http://schemas.microsoft.com/office/powerpoint/2012/main" userId="S::Heather.MacLeod@gov.bc.ca::30438569-8027-403f-8093-40a09b75037e" providerId="AD"/>
      </p:ext>
    </p:extLst>
  </p:cmAuthor>
  <p:cmAuthor id="2" name="Campbell, Patricia AG:EX" initials="CPA" lastIdx="2" clrIdx="1">
    <p:extLst>
      <p:ext uri="{19B8F6BF-5375-455C-9EA6-DF929625EA0E}">
        <p15:presenceInfo xmlns:p15="http://schemas.microsoft.com/office/powerpoint/2012/main" userId="S::Patricia.Campbell@gov.bc.ca::9aa7e248-d582-46a2-b3b6-09fd8f67ede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C2EC"/>
    <a:srgbClr val="FFFFCC"/>
    <a:srgbClr val="9AEDFD"/>
    <a:srgbClr val="CCFFFF"/>
    <a:srgbClr val="4472C4"/>
    <a:srgbClr val="FFFF99"/>
    <a:srgbClr val="E9EBF5"/>
    <a:srgbClr val="CFD5EA"/>
    <a:srgbClr val="2F75B5"/>
    <a:srgbClr val="81B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85506" autoAdjust="0"/>
  </p:normalViewPr>
  <p:slideViewPr>
    <p:cSldViewPr snapToGrid="0">
      <p:cViewPr varScale="1">
        <p:scale>
          <a:sx n="102" d="100"/>
          <a:sy n="102" d="100"/>
        </p:scale>
        <p:origin x="600" y="10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0B75FC-1516-483D-8104-FD86DFCA6BA4}" type="doc">
      <dgm:prSet loTypeId="urn:microsoft.com/office/officeart/2008/layout/AlternatingPictureBlocks" loCatId="picture" qsTypeId="urn:microsoft.com/office/officeart/2005/8/quickstyle/simple1" qsCatId="simple" csTypeId="urn:microsoft.com/office/officeart/2005/8/colors/accent1_2" csCatId="accent1" phldr="1"/>
      <dgm:spPr/>
    </dgm:pt>
    <dgm:pt modelId="{EABE02BE-B58E-45DF-BF1E-C882471F1688}">
      <dgm:prSet phldrT="[Text]" custT="1"/>
      <dgm:spPr/>
      <dgm:t>
        <a:bodyPr/>
        <a:lstStyle/>
        <a:p>
          <a:pPr algn="l">
            <a:lnSpc>
              <a:spcPct val="100000"/>
            </a:lnSpc>
            <a:spcAft>
              <a:spcPts val="0"/>
            </a:spcAft>
          </a:pPr>
          <a:r>
            <a:rPr lang="en-CA" sz="1050" b="1" u="sng" dirty="0"/>
            <a:t>Benefits with Red Hat Integration</a:t>
          </a:r>
        </a:p>
        <a:p>
          <a:pPr algn="l">
            <a:lnSpc>
              <a:spcPct val="100000"/>
            </a:lnSpc>
            <a:spcAft>
              <a:spcPts val="0"/>
            </a:spcAft>
          </a:pPr>
          <a:r>
            <a:rPr lang="en-CA" sz="1100" dirty="0"/>
            <a:t>- Automation – Operator-assisted deployments and run time.</a:t>
          </a:r>
        </a:p>
        <a:p>
          <a:pPr algn="l">
            <a:lnSpc>
              <a:spcPct val="100000"/>
            </a:lnSpc>
            <a:spcAft>
              <a:spcPts val="0"/>
            </a:spcAft>
          </a:pPr>
          <a:r>
            <a:rPr lang="en-CA" sz="1100" dirty="0"/>
            <a:t>- Just Integration Code – Packaging and Deployment Managed Separately.</a:t>
          </a:r>
        </a:p>
        <a:p>
          <a:pPr algn="l">
            <a:lnSpc>
              <a:spcPct val="100000"/>
            </a:lnSpc>
            <a:spcAft>
              <a:spcPts val="0"/>
            </a:spcAft>
          </a:pPr>
          <a:r>
            <a:rPr lang="en-CA" sz="1100" dirty="0"/>
            <a:t>- Open Source – Built on best-of-breed open source solutions.</a:t>
          </a:r>
        </a:p>
        <a:p>
          <a:pPr algn="l">
            <a:lnSpc>
              <a:spcPct val="100000"/>
            </a:lnSpc>
            <a:spcAft>
              <a:spcPts val="0"/>
            </a:spcAft>
          </a:pPr>
          <a:r>
            <a:rPr lang="en-CA" sz="1100" dirty="0"/>
            <a:t>- No Vendor Lock-In – each toolkit can co-exist or be replaced with alternative solutions.</a:t>
          </a:r>
        </a:p>
        <a:p>
          <a:pPr algn="l">
            <a:lnSpc>
              <a:spcPct val="100000"/>
            </a:lnSpc>
            <a:spcAft>
              <a:spcPts val="0"/>
            </a:spcAft>
          </a:pPr>
          <a:r>
            <a:rPr lang="en-CA" sz="1100" dirty="0"/>
            <a:t>- Agile Integration Stack – best practice design and implementation for event-based IT.</a:t>
          </a:r>
        </a:p>
        <a:p>
          <a:pPr algn="l">
            <a:lnSpc>
              <a:spcPct val="100000"/>
            </a:lnSpc>
            <a:spcAft>
              <a:spcPts val="0"/>
            </a:spcAft>
          </a:pPr>
          <a:r>
            <a:rPr lang="en-CA" sz="1100" dirty="0"/>
            <a:t>- OpenShift Friendly – Out of the box native support for OpenShift.</a:t>
          </a:r>
        </a:p>
        <a:p>
          <a:pPr algn="l">
            <a:lnSpc>
              <a:spcPct val="100000"/>
            </a:lnSpc>
            <a:spcAft>
              <a:spcPts val="0"/>
            </a:spcAft>
          </a:pPr>
          <a:r>
            <a:rPr lang="en-CA" sz="1100" dirty="0"/>
            <a:t>- Product support – Access to Red Hat product support and new releases.</a:t>
          </a:r>
        </a:p>
      </dgm:t>
    </dgm:pt>
    <dgm:pt modelId="{27DFA8CE-D5CD-4F7C-8706-15B377B63195}" type="parTrans" cxnId="{B70EFBCA-06BC-46B4-AFE7-C264EB3361E0}">
      <dgm:prSet/>
      <dgm:spPr/>
      <dgm:t>
        <a:bodyPr/>
        <a:lstStyle/>
        <a:p>
          <a:endParaRPr lang="en-CA"/>
        </a:p>
      </dgm:t>
    </dgm:pt>
    <dgm:pt modelId="{2F08EEC4-379A-436E-9159-1BB118FC58EF}" type="sibTrans" cxnId="{B70EFBCA-06BC-46B4-AFE7-C264EB3361E0}">
      <dgm:prSet/>
      <dgm:spPr/>
      <dgm:t>
        <a:bodyPr/>
        <a:lstStyle/>
        <a:p>
          <a:endParaRPr lang="en-CA"/>
        </a:p>
      </dgm:t>
    </dgm:pt>
    <dgm:pt modelId="{FCF522D7-D98F-41C4-847B-96CD0A553DB6}">
      <dgm:prSet phldrT="[Text]" custT="1"/>
      <dgm:spPr/>
      <dgm:t>
        <a:bodyPr/>
        <a:lstStyle/>
        <a:p>
          <a:pPr algn="l">
            <a:spcAft>
              <a:spcPts val="0"/>
            </a:spcAft>
          </a:pPr>
          <a:r>
            <a:rPr lang="en-CA" sz="1200" b="1" u="sng" dirty="0"/>
            <a:t>Things to be aware of with Red Hat Integration</a:t>
          </a:r>
        </a:p>
        <a:p>
          <a:pPr algn="l">
            <a:spcAft>
              <a:spcPts val="0"/>
            </a:spcAft>
          </a:pPr>
          <a:r>
            <a:rPr lang="en-CA" sz="1200" dirty="0"/>
            <a:t>- Leading Edge Technology – Some integration toolkits are either only recently became generally available (GA) or are still in technical preview.</a:t>
          </a:r>
        </a:p>
        <a:p>
          <a:pPr algn="l">
            <a:spcAft>
              <a:spcPts val="0"/>
            </a:spcAft>
          </a:pPr>
          <a:r>
            <a:rPr lang="en-CA" sz="1200" dirty="0"/>
            <a:t>- Lacking Centralized Documentation – While Red Hat has provided much documentation on their developer site, the fact is, each open source project leveraged by the integration toolkit has its own documentation and versioning.  - This adds to the complexity and learning curve for new integration developers and architects</a:t>
          </a:r>
        </a:p>
      </dgm:t>
    </dgm:pt>
    <dgm:pt modelId="{F0B4965C-3A21-457F-A939-12DD6D226111}" type="parTrans" cxnId="{00D5CBF4-B6F8-45AA-B759-E9F715421004}">
      <dgm:prSet/>
      <dgm:spPr/>
      <dgm:t>
        <a:bodyPr/>
        <a:lstStyle/>
        <a:p>
          <a:endParaRPr lang="en-CA"/>
        </a:p>
      </dgm:t>
    </dgm:pt>
    <dgm:pt modelId="{FFD3CF29-6D93-44F9-BC1D-46701A754C63}" type="sibTrans" cxnId="{00D5CBF4-B6F8-45AA-B759-E9F715421004}">
      <dgm:prSet/>
      <dgm:spPr/>
      <dgm:t>
        <a:bodyPr/>
        <a:lstStyle/>
        <a:p>
          <a:endParaRPr lang="en-CA"/>
        </a:p>
      </dgm:t>
    </dgm:pt>
    <dgm:pt modelId="{E7A4355F-CD6B-455F-AC2D-4A45961A6DE8}">
      <dgm:prSet phldrT="[Text]"/>
      <dgm:spPr/>
      <dgm:t>
        <a:bodyPr/>
        <a:lstStyle/>
        <a:p>
          <a:pPr algn="l"/>
          <a:r>
            <a:rPr lang="en-CA" b="1" u="sng" dirty="0"/>
            <a:t>Dependencies</a:t>
          </a:r>
        </a:p>
        <a:p>
          <a:pPr algn="l"/>
          <a:r>
            <a:rPr lang="en-CA" dirty="0"/>
            <a:t>- Red Hat Integration toolkit relies primarily on OpenShift operators.  This means that the integration delivery services team will need to coordinate with the OCP platform team in order to make cluster-wide changes to the toolkit operators.</a:t>
          </a:r>
        </a:p>
        <a:p>
          <a:pPr algn="l"/>
          <a:r>
            <a:rPr lang="en-CA" dirty="0"/>
            <a:t>- The OCP platform team will need to monitor and report on integration toolkit licensing compliance for the entire cluster.</a:t>
          </a:r>
        </a:p>
      </dgm:t>
    </dgm:pt>
    <dgm:pt modelId="{B7D971FD-C8EB-41FE-B377-78C321814887}" type="parTrans" cxnId="{06219132-6779-4ADB-BC2E-3160FD93408C}">
      <dgm:prSet/>
      <dgm:spPr/>
      <dgm:t>
        <a:bodyPr/>
        <a:lstStyle/>
        <a:p>
          <a:endParaRPr lang="en-CA"/>
        </a:p>
      </dgm:t>
    </dgm:pt>
    <dgm:pt modelId="{DDAC8FB7-86AE-4A8A-BE07-E23D5C4B46A3}" type="sibTrans" cxnId="{06219132-6779-4ADB-BC2E-3160FD93408C}">
      <dgm:prSet/>
      <dgm:spPr/>
      <dgm:t>
        <a:bodyPr/>
        <a:lstStyle/>
        <a:p>
          <a:endParaRPr lang="en-CA"/>
        </a:p>
      </dgm:t>
    </dgm:pt>
    <dgm:pt modelId="{3CE62C35-DDEC-4CB9-A4D5-5776680F7D47}" type="pres">
      <dgm:prSet presAssocID="{EB0B75FC-1516-483D-8104-FD86DFCA6BA4}" presName="linearFlow" presStyleCnt="0">
        <dgm:presLayoutVars>
          <dgm:dir/>
          <dgm:resizeHandles val="exact"/>
        </dgm:presLayoutVars>
      </dgm:prSet>
      <dgm:spPr/>
    </dgm:pt>
    <dgm:pt modelId="{FC33B62D-5807-4373-85BA-F562F664EA22}" type="pres">
      <dgm:prSet presAssocID="{EABE02BE-B58E-45DF-BF1E-C882471F1688}" presName="comp" presStyleCnt="0"/>
      <dgm:spPr/>
    </dgm:pt>
    <dgm:pt modelId="{BBEC1AA6-D348-44C5-A961-005AB3040C74}" type="pres">
      <dgm:prSet presAssocID="{EABE02BE-B58E-45DF-BF1E-C882471F1688}" presName="rect2" presStyleLbl="node1" presStyleIdx="0" presStyleCnt="3" custScaleX="153839" custLinFactNeighborX="28248">
        <dgm:presLayoutVars>
          <dgm:bulletEnabled val="1"/>
        </dgm:presLayoutVars>
      </dgm:prSet>
      <dgm:spPr/>
    </dgm:pt>
    <dgm:pt modelId="{34750075-96F8-408E-9C6D-59DCFB8BCBE1}" type="pres">
      <dgm:prSet presAssocID="{EABE02BE-B58E-45DF-BF1E-C882471F1688}" presName="rect1" presStyleLbl="ln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dgm:spPr>
      <dgm:extLst>
        <a:ext uri="{E40237B7-FDA0-4F09-8148-C483321AD2D9}">
          <dgm14:cNvPr xmlns:dgm14="http://schemas.microsoft.com/office/drawing/2010/diagram" id="0" name="" descr="Man celebrating in studio"/>
        </a:ext>
      </dgm:extLst>
    </dgm:pt>
    <dgm:pt modelId="{4599D67A-42BE-4147-9497-FB3F0246A15C}" type="pres">
      <dgm:prSet presAssocID="{2F08EEC4-379A-436E-9159-1BB118FC58EF}" presName="sibTrans" presStyleCnt="0"/>
      <dgm:spPr/>
    </dgm:pt>
    <dgm:pt modelId="{1E108946-0371-48ED-807C-D37B8DBAA4A0}" type="pres">
      <dgm:prSet presAssocID="{FCF522D7-D98F-41C4-847B-96CD0A553DB6}" presName="comp" presStyleCnt="0"/>
      <dgm:spPr/>
    </dgm:pt>
    <dgm:pt modelId="{4A03DC40-A7DE-4CDD-A04E-FB941324783B}" type="pres">
      <dgm:prSet presAssocID="{FCF522D7-D98F-41C4-847B-96CD0A553DB6}" presName="rect2" presStyleLbl="node1" presStyleIdx="1" presStyleCnt="3" custScaleX="143802" custLinFactNeighborY="-11507">
        <dgm:presLayoutVars>
          <dgm:bulletEnabled val="1"/>
        </dgm:presLayoutVars>
      </dgm:prSet>
      <dgm:spPr/>
    </dgm:pt>
    <dgm:pt modelId="{CCF7D2E4-5544-4969-8F21-EF93515B1663}" type="pres">
      <dgm:prSet presAssocID="{FCF522D7-D98F-41C4-847B-96CD0A553DB6}" presName="rect1" presStyleLbl="lnNode1" presStyleIdx="1" presStyleCnt="3" custScaleY="104458" custLinFactNeighborX="46560" custLinFactNeighborY="-9278"/>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extLst>
        <a:ext uri="{E40237B7-FDA0-4F09-8148-C483321AD2D9}">
          <dgm14:cNvPr xmlns:dgm14="http://schemas.microsoft.com/office/drawing/2010/diagram" id="0" name="" descr="Shark warning flag"/>
        </a:ext>
      </dgm:extLst>
    </dgm:pt>
    <dgm:pt modelId="{452E01EC-86B7-4188-AC9A-692528118323}" type="pres">
      <dgm:prSet presAssocID="{FFD3CF29-6D93-44F9-BC1D-46701A754C63}" presName="sibTrans" presStyleCnt="0"/>
      <dgm:spPr/>
    </dgm:pt>
    <dgm:pt modelId="{59039FB8-EB9C-44F9-9E67-E5F116D5C9D6}" type="pres">
      <dgm:prSet presAssocID="{E7A4355F-CD6B-455F-AC2D-4A45961A6DE8}" presName="comp" presStyleCnt="0"/>
      <dgm:spPr/>
    </dgm:pt>
    <dgm:pt modelId="{7C82B0E8-7A62-41B6-BFAA-75E615D91802}" type="pres">
      <dgm:prSet presAssocID="{E7A4355F-CD6B-455F-AC2D-4A45961A6DE8}" presName="rect2" presStyleLbl="node1" presStyleIdx="2" presStyleCnt="3" custScaleX="155371" custLinFactNeighborX="28276" custLinFactNeighborY="-17375">
        <dgm:presLayoutVars>
          <dgm:bulletEnabled val="1"/>
        </dgm:presLayoutVars>
      </dgm:prSet>
      <dgm:spPr/>
    </dgm:pt>
    <dgm:pt modelId="{6E6590EA-1A6B-491A-9EDE-608F07284A38}" type="pres">
      <dgm:prSet presAssocID="{E7A4355F-CD6B-455F-AC2D-4A45961A6DE8}" presName="rect1" presStyleLbl="lnNode1" presStyleIdx="2" presStyleCnt="3" custLinFactNeighborY="-17375"/>
      <dgm:spPr>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dgm:spPr>
      <dgm:extLst>
        <a:ext uri="{E40237B7-FDA0-4F09-8148-C483321AD2D9}">
          <dgm14:cNvPr xmlns:dgm14="http://schemas.microsoft.com/office/drawing/2010/diagram" id="0" name="" descr="Business man pulling a block from Jenga tower"/>
        </a:ext>
      </dgm:extLst>
    </dgm:pt>
  </dgm:ptLst>
  <dgm:cxnLst>
    <dgm:cxn modelId="{B71EAD14-6D78-48D9-8F81-DE5BBC181BBA}" type="presOf" srcId="{EB0B75FC-1516-483D-8104-FD86DFCA6BA4}" destId="{3CE62C35-DDEC-4CB9-A4D5-5776680F7D47}" srcOrd="0" destOrd="0" presId="urn:microsoft.com/office/officeart/2008/layout/AlternatingPictureBlocks"/>
    <dgm:cxn modelId="{12F7C526-78EF-48A3-813B-3DA062FB8694}" type="presOf" srcId="{EABE02BE-B58E-45DF-BF1E-C882471F1688}" destId="{BBEC1AA6-D348-44C5-A961-005AB3040C74}" srcOrd="0" destOrd="0" presId="urn:microsoft.com/office/officeart/2008/layout/AlternatingPictureBlocks"/>
    <dgm:cxn modelId="{06219132-6779-4ADB-BC2E-3160FD93408C}" srcId="{EB0B75FC-1516-483D-8104-FD86DFCA6BA4}" destId="{E7A4355F-CD6B-455F-AC2D-4A45961A6DE8}" srcOrd="2" destOrd="0" parTransId="{B7D971FD-C8EB-41FE-B377-78C321814887}" sibTransId="{DDAC8FB7-86AE-4A8A-BE07-E23D5C4B46A3}"/>
    <dgm:cxn modelId="{17B22B62-3235-4CE7-9D24-95897FE61E1D}" type="presOf" srcId="{FCF522D7-D98F-41C4-847B-96CD0A553DB6}" destId="{4A03DC40-A7DE-4CDD-A04E-FB941324783B}" srcOrd="0" destOrd="0" presId="urn:microsoft.com/office/officeart/2008/layout/AlternatingPictureBlocks"/>
    <dgm:cxn modelId="{BF5CD2C4-F468-460E-A4D2-6689B6CC3DB9}" type="presOf" srcId="{E7A4355F-CD6B-455F-AC2D-4A45961A6DE8}" destId="{7C82B0E8-7A62-41B6-BFAA-75E615D91802}" srcOrd="0" destOrd="0" presId="urn:microsoft.com/office/officeart/2008/layout/AlternatingPictureBlocks"/>
    <dgm:cxn modelId="{B70EFBCA-06BC-46B4-AFE7-C264EB3361E0}" srcId="{EB0B75FC-1516-483D-8104-FD86DFCA6BA4}" destId="{EABE02BE-B58E-45DF-BF1E-C882471F1688}" srcOrd="0" destOrd="0" parTransId="{27DFA8CE-D5CD-4F7C-8706-15B377B63195}" sibTransId="{2F08EEC4-379A-436E-9159-1BB118FC58EF}"/>
    <dgm:cxn modelId="{00D5CBF4-B6F8-45AA-B759-E9F715421004}" srcId="{EB0B75FC-1516-483D-8104-FD86DFCA6BA4}" destId="{FCF522D7-D98F-41C4-847B-96CD0A553DB6}" srcOrd="1" destOrd="0" parTransId="{F0B4965C-3A21-457F-A939-12DD6D226111}" sibTransId="{FFD3CF29-6D93-44F9-BC1D-46701A754C63}"/>
    <dgm:cxn modelId="{886FD587-2B3B-4DA9-87E6-27A42866A0AA}" type="presParOf" srcId="{3CE62C35-DDEC-4CB9-A4D5-5776680F7D47}" destId="{FC33B62D-5807-4373-85BA-F562F664EA22}" srcOrd="0" destOrd="0" presId="urn:microsoft.com/office/officeart/2008/layout/AlternatingPictureBlocks"/>
    <dgm:cxn modelId="{96F134E6-E9CD-4B36-93E9-49C202FA0F68}" type="presParOf" srcId="{FC33B62D-5807-4373-85BA-F562F664EA22}" destId="{BBEC1AA6-D348-44C5-A961-005AB3040C74}" srcOrd="0" destOrd="0" presId="urn:microsoft.com/office/officeart/2008/layout/AlternatingPictureBlocks"/>
    <dgm:cxn modelId="{E31D0C5E-182E-49A1-A5DB-0D12080DEDE8}" type="presParOf" srcId="{FC33B62D-5807-4373-85BA-F562F664EA22}" destId="{34750075-96F8-408E-9C6D-59DCFB8BCBE1}" srcOrd="1" destOrd="0" presId="urn:microsoft.com/office/officeart/2008/layout/AlternatingPictureBlocks"/>
    <dgm:cxn modelId="{FAE548B1-87AF-4DE8-9353-E61666C60F67}" type="presParOf" srcId="{3CE62C35-DDEC-4CB9-A4D5-5776680F7D47}" destId="{4599D67A-42BE-4147-9497-FB3F0246A15C}" srcOrd="1" destOrd="0" presId="urn:microsoft.com/office/officeart/2008/layout/AlternatingPictureBlocks"/>
    <dgm:cxn modelId="{2DDB1E55-4B1D-48D3-BD5F-9039CFFB3327}" type="presParOf" srcId="{3CE62C35-DDEC-4CB9-A4D5-5776680F7D47}" destId="{1E108946-0371-48ED-807C-D37B8DBAA4A0}" srcOrd="2" destOrd="0" presId="urn:microsoft.com/office/officeart/2008/layout/AlternatingPictureBlocks"/>
    <dgm:cxn modelId="{EB375A6B-D046-4B0F-BF49-215B42FEEB8E}" type="presParOf" srcId="{1E108946-0371-48ED-807C-D37B8DBAA4A0}" destId="{4A03DC40-A7DE-4CDD-A04E-FB941324783B}" srcOrd="0" destOrd="0" presId="urn:microsoft.com/office/officeart/2008/layout/AlternatingPictureBlocks"/>
    <dgm:cxn modelId="{3DF15F6E-9A00-4CAD-BBE5-42480E3076DC}" type="presParOf" srcId="{1E108946-0371-48ED-807C-D37B8DBAA4A0}" destId="{CCF7D2E4-5544-4969-8F21-EF93515B1663}" srcOrd="1" destOrd="0" presId="urn:microsoft.com/office/officeart/2008/layout/AlternatingPictureBlocks"/>
    <dgm:cxn modelId="{97812262-BF8E-4120-B500-E38FA5050D3C}" type="presParOf" srcId="{3CE62C35-DDEC-4CB9-A4D5-5776680F7D47}" destId="{452E01EC-86B7-4188-AC9A-692528118323}" srcOrd="3" destOrd="0" presId="urn:microsoft.com/office/officeart/2008/layout/AlternatingPictureBlocks"/>
    <dgm:cxn modelId="{BD94CB84-57BB-4599-B63C-D0094515BEEF}" type="presParOf" srcId="{3CE62C35-DDEC-4CB9-A4D5-5776680F7D47}" destId="{59039FB8-EB9C-44F9-9E67-E5F116D5C9D6}" srcOrd="4" destOrd="0" presId="urn:microsoft.com/office/officeart/2008/layout/AlternatingPictureBlocks"/>
    <dgm:cxn modelId="{4A2F623F-A4B4-4D1D-9A22-34CBC2255392}" type="presParOf" srcId="{59039FB8-EB9C-44F9-9E67-E5F116D5C9D6}" destId="{7C82B0E8-7A62-41B6-BFAA-75E615D91802}" srcOrd="0" destOrd="0" presId="urn:microsoft.com/office/officeart/2008/layout/AlternatingPictureBlocks"/>
    <dgm:cxn modelId="{A24C1AF9-8CEE-4996-A753-1054F63FD80A}" type="presParOf" srcId="{59039FB8-EB9C-44F9-9E67-E5F116D5C9D6}" destId="{6E6590EA-1A6B-491A-9EDE-608F07284A38}"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5593C6-14A2-47FB-A1A9-E1BE823503BD}" type="doc">
      <dgm:prSet loTypeId="urn:microsoft.com/office/officeart/2005/8/layout/lProcess2" loCatId="relationship" qsTypeId="urn:microsoft.com/office/officeart/2005/8/quickstyle/3d1" qsCatId="3D" csTypeId="urn:microsoft.com/office/officeart/2005/8/colors/colorful5" csCatId="colorful" phldr="1"/>
      <dgm:spPr/>
      <dgm:t>
        <a:bodyPr/>
        <a:lstStyle/>
        <a:p>
          <a:endParaRPr lang="en-CA"/>
        </a:p>
      </dgm:t>
    </dgm:pt>
    <dgm:pt modelId="{86CFB29C-33B4-4435-93F8-31A5C35FB768}">
      <dgm:prSet phldrT="[Text]"/>
      <dgm:spPr/>
      <dgm:t>
        <a:bodyPr/>
        <a:lstStyle/>
        <a:p>
          <a:r>
            <a:rPr lang="en-CA" b="1" dirty="0"/>
            <a:t>Option 1</a:t>
          </a:r>
        </a:p>
        <a:p>
          <a:r>
            <a:rPr lang="en-CA" dirty="0"/>
            <a:t>Red Hat Integration Toolkit Licensing</a:t>
          </a:r>
        </a:p>
      </dgm:t>
    </dgm:pt>
    <dgm:pt modelId="{DA004B44-4B8F-42F5-A5F7-AB36CD57C6D9}" type="parTrans" cxnId="{9C2D6C9F-E536-4C5C-9123-B279D11D2C5D}">
      <dgm:prSet/>
      <dgm:spPr/>
      <dgm:t>
        <a:bodyPr/>
        <a:lstStyle/>
        <a:p>
          <a:endParaRPr lang="en-CA"/>
        </a:p>
      </dgm:t>
    </dgm:pt>
    <dgm:pt modelId="{68E9205B-F805-4A57-8C67-EC273E25A65F}" type="sibTrans" cxnId="{9C2D6C9F-E536-4C5C-9123-B279D11D2C5D}">
      <dgm:prSet/>
      <dgm:spPr/>
      <dgm:t>
        <a:bodyPr/>
        <a:lstStyle/>
        <a:p>
          <a:endParaRPr lang="en-CA"/>
        </a:p>
      </dgm:t>
    </dgm:pt>
    <dgm:pt modelId="{C50B913A-ECF2-4226-A120-5D726272C776}">
      <dgm:prSet phldrT="[Text]"/>
      <dgm:spPr/>
      <dgm:t>
        <a:bodyPr/>
        <a:lstStyle/>
        <a:p>
          <a:r>
            <a:rPr lang="en-CA" dirty="0"/>
            <a:t>Estimated Licensing Cost under the MSRP</a:t>
          </a:r>
        </a:p>
        <a:p>
          <a:endParaRPr lang="en-CA" dirty="0"/>
        </a:p>
        <a:p>
          <a:r>
            <a:rPr lang="en-CA" dirty="0"/>
            <a:t>24 core licensing at $87-90K annually</a:t>
          </a:r>
        </a:p>
      </dgm:t>
    </dgm:pt>
    <dgm:pt modelId="{14AFBDD2-BEB7-4576-80A8-60FE68310E3C}" type="parTrans" cxnId="{9E96FF79-059D-445E-B7B5-BF1889ECD31D}">
      <dgm:prSet/>
      <dgm:spPr/>
      <dgm:t>
        <a:bodyPr/>
        <a:lstStyle/>
        <a:p>
          <a:endParaRPr lang="en-CA"/>
        </a:p>
      </dgm:t>
    </dgm:pt>
    <dgm:pt modelId="{720E30B2-2468-4A2B-81E0-DFAABDCD025B}" type="sibTrans" cxnId="{9E96FF79-059D-445E-B7B5-BF1889ECD31D}">
      <dgm:prSet/>
      <dgm:spPr/>
      <dgm:t>
        <a:bodyPr/>
        <a:lstStyle/>
        <a:p>
          <a:endParaRPr lang="en-CA"/>
        </a:p>
      </dgm:t>
    </dgm:pt>
    <dgm:pt modelId="{F1162716-1926-4972-9CB4-6F85426149C6}">
      <dgm:prSet phldrT="[Text]"/>
      <dgm:spPr/>
      <dgm:t>
        <a:bodyPr/>
        <a:lstStyle/>
        <a:p>
          <a:r>
            <a:rPr lang="en-CA" b="1" u="sng" dirty="0"/>
            <a:t>Benefits:</a:t>
          </a:r>
        </a:p>
        <a:p>
          <a:r>
            <a:rPr lang="en-CA" dirty="0"/>
            <a:t>ISB SME’s can connect directly with the supplier anytime</a:t>
          </a:r>
        </a:p>
        <a:p>
          <a:r>
            <a:rPr lang="en-CA" dirty="0"/>
            <a:t>Vendor teams support ISB SME’s can connect directly with the supplier anytime</a:t>
          </a:r>
        </a:p>
      </dgm:t>
    </dgm:pt>
    <dgm:pt modelId="{0DFDFC4F-4353-462C-9D06-F36DF457AA15}" type="parTrans" cxnId="{398BC969-6FFB-4D7B-8779-ED8C5D7AF94B}">
      <dgm:prSet/>
      <dgm:spPr/>
      <dgm:t>
        <a:bodyPr/>
        <a:lstStyle/>
        <a:p>
          <a:endParaRPr lang="en-CA"/>
        </a:p>
      </dgm:t>
    </dgm:pt>
    <dgm:pt modelId="{A938079A-6E16-4F5F-8D75-A2D9DDF1A164}" type="sibTrans" cxnId="{398BC969-6FFB-4D7B-8779-ED8C5D7AF94B}">
      <dgm:prSet/>
      <dgm:spPr/>
      <dgm:t>
        <a:bodyPr/>
        <a:lstStyle/>
        <a:p>
          <a:endParaRPr lang="en-CA"/>
        </a:p>
      </dgm:t>
    </dgm:pt>
    <dgm:pt modelId="{AA14CA3A-84F6-40AD-97B5-2005796AE439}">
      <dgm:prSet phldrT="[Text]" custT="1"/>
      <dgm:spPr/>
      <dgm:t>
        <a:bodyPr/>
        <a:lstStyle/>
        <a:p>
          <a:r>
            <a:rPr lang="en-CA" sz="1800" b="1" dirty="0"/>
            <a:t>Option 2</a:t>
          </a:r>
        </a:p>
        <a:p>
          <a:r>
            <a:rPr lang="en-CA" sz="1600" b="0" dirty="0"/>
            <a:t>Implement Each Open Source Solution Separately</a:t>
          </a:r>
        </a:p>
      </dgm:t>
    </dgm:pt>
    <dgm:pt modelId="{93E3909E-EBBC-4861-B1CD-1A2EE7910E30}" type="parTrans" cxnId="{8F5E4733-A5A7-4681-8B20-CB35B09F60D9}">
      <dgm:prSet/>
      <dgm:spPr/>
      <dgm:t>
        <a:bodyPr/>
        <a:lstStyle/>
        <a:p>
          <a:endParaRPr lang="en-CA"/>
        </a:p>
      </dgm:t>
    </dgm:pt>
    <dgm:pt modelId="{6CC235A3-26D4-4016-9851-E408A499EAEF}" type="sibTrans" cxnId="{8F5E4733-A5A7-4681-8B20-CB35B09F60D9}">
      <dgm:prSet/>
      <dgm:spPr/>
      <dgm:t>
        <a:bodyPr/>
        <a:lstStyle/>
        <a:p>
          <a:endParaRPr lang="en-CA"/>
        </a:p>
      </dgm:t>
    </dgm:pt>
    <dgm:pt modelId="{02CF5923-67C1-43B7-947E-B7B40BCA4AC2}">
      <dgm:prSet phldrT="[Text]"/>
      <dgm:spPr/>
      <dgm:t>
        <a:bodyPr/>
        <a:lstStyle/>
        <a:p>
          <a:r>
            <a:rPr lang="en-CA" dirty="0"/>
            <a:t>Cost is unknown</a:t>
          </a:r>
        </a:p>
      </dgm:t>
    </dgm:pt>
    <dgm:pt modelId="{BCE91C07-FAF8-433F-A211-9D6BAB1FB9F0}" type="parTrans" cxnId="{4A2B668F-7029-476D-99A1-C6A6BAEACC65}">
      <dgm:prSet/>
      <dgm:spPr/>
      <dgm:t>
        <a:bodyPr/>
        <a:lstStyle/>
        <a:p>
          <a:endParaRPr lang="en-CA"/>
        </a:p>
      </dgm:t>
    </dgm:pt>
    <dgm:pt modelId="{031F699E-21D0-4E9F-A477-1E23CC655370}" type="sibTrans" cxnId="{4A2B668F-7029-476D-99A1-C6A6BAEACC65}">
      <dgm:prSet/>
      <dgm:spPr/>
      <dgm:t>
        <a:bodyPr/>
        <a:lstStyle/>
        <a:p>
          <a:endParaRPr lang="en-CA"/>
        </a:p>
      </dgm:t>
    </dgm:pt>
    <dgm:pt modelId="{908904EA-F2DD-411B-B317-6F7C8BBAC913}">
      <dgm:prSet phldrT="[Text]"/>
      <dgm:spPr/>
      <dgm:t>
        <a:bodyPr/>
        <a:lstStyle/>
        <a:p>
          <a:r>
            <a:rPr lang="en-CA" b="1" u="sng" dirty="0"/>
            <a:t>Impacts:</a:t>
          </a:r>
        </a:p>
        <a:p>
          <a:r>
            <a:rPr lang="en-CA" dirty="0"/>
            <a:t>Time required to configure and tune each open source deployment.</a:t>
          </a:r>
        </a:p>
        <a:p>
          <a:r>
            <a:rPr lang="en-CA" dirty="0"/>
            <a:t>More work and vendor dependent.</a:t>
          </a:r>
        </a:p>
      </dgm:t>
    </dgm:pt>
    <dgm:pt modelId="{D4387B3F-FC46-48B5-89B4-79A3E09C5E85}" type="parTrans" cxnId="{73F5DD60-8643-4F46-A6E8-439F06BB7304}">
      <dgm:prSet/>
      <dgm:spPr/>
      <dgm:t>
        <a:bodyPr/>
        <a:lstStyle/>
        <a:p>
          <a:endParaRPr lang="en-CA"/>
        </a:p>
      </dgm:t>
    </dgm:pt>
    <dgm:pt modelId="{7FEE4844-7BEA-4C4C-9987-9EF072A5B754}" type="sibTrans" cxnId="{73F5DD60-8643-4F46-A6E8-439F06BB7304}">
      <dgm:prSet/>
      <dgm:spPr/>
      <dgm:t>
        <a:bodyPr/>
        <a:lstStyle/>
        <a:p>
          <a:endParaRPr lang="en-CA"/>
        </a:p>
      </dgm:t>
    </dgm:pt>
    <dgm:pt modelId="{1CFF4FC3-CC91-4EF4-9C1F-6CCDBB7F2D6E}">
      <dgm:prSet phldrT="[Text]"/>
      <dgm:spPr/>
      <dgm:t>
        <a:bodyPr/>
        <a:lstStyle/>
        <a:p>
          <a:r>
            <a:rPr lang="en-CA" dirty="0"/>
            <a:t>Note!</a:t>
          </a:r>
        </a:p>
      </dgm:t>
    </dgm:pt>
    <dgm:pt modelId="{70EBB953-C238-4B93-819F-D2A8E1675EF5}" type="parTrans" cxnId="{DFCB9D60-B049-4AEB-8EB9-D1F234CFF729}">
      <dgm:prSet/>
      <dgm:spPr/>
      <dgm:t>
        <a:bodyPr/>
        <a:lstStyle/>
        <a:p>
          <a:endParaRPr lang="en-CA"/>
        </a:p>
      </dgm:t>
    </dgm:pt>
    <dgm:pt modelId="{06BB8A50-14F6-4BC7-AEFB-67FD21D0B837}" type="sibTrans" cxnId="{DFCB9D60-B049-4AEB-8EB9-D1F234CFF729}">
      <dgm:prSet/>
      <dgm:spPr/>
      <dgm:t>
        <a:bodyPr/>
        <a:lstStyle/>
        <a:p>
          <a:endParaRPr lang="en-CA"/>
        </a:p>
      </dgm:t>
    </dgm:pt>
    <dgm:pt modelId="{26D83B51-9F89-46A3-8A9B-F95623420B6B}">
      <dgm:prSet phldrT="[Text]"/>
      <dgm:spPr/>
      <dgm:t>
        <a:bodyPr/>
        <a:lstStyle/>
        <a:p>
          <a:r>
            <a:rPr lang="en-CA" dirty="0"/>
            <a:t>OCIO Platform Team will absorb some infrastructure costs</a:t>
          </a:r>
        </a:p>
      </dgm:t>
    </dgm:pt>
    <dgm:pt modelId="{52A9F547-35D0-46EB-8315-D84888FAAEA5}" type="parTrans" cxnId="{B5AC2910-9499-4081-AD18-7EC82D771A04}">
      <dgm:prSet/>
      <dgm:spPr/>
      <dgm:t>
        <a:bodyPr/>
        <a:lstStyle/>
        <a:p>
          <a:endParaRPr lang="en-CA"/>
        </a:p>
      </dgm:t>
    </dgm:pt>
    <dgm:pt modelId="{270294E1-E3E1-429B-901A-6A97D58F6CB9}" type="sibTrans" cxnId="{B5AC2910-9499-4081-AD18-7EC82D771A04}">
      <dgm:prSet/>
      <dgm:spPr/>
      <dgm:t>
        <a:bodyPr/>
        <a:lstStyle/>
        <a:p>
          <a:endParaRPr lang="en-CA"/>
        </a:p>
      </dgm:t>
    </dgm:pt>
    <dgm:pt modelId="{0536EE48-85EB-4184-8248-88488CD8D829}">
      <dgm:prSet phldrT="[Text]"/>
      <dgm:spPr/>
      <dgm:t>
        <a:bodyPr/>
        <a:lstStyle/>
        <a:p>
          <a:r>
            <a:rPr lang="en-CA" dirty="0"/>
            <a:t>Potential costs covered are:</a:t>
          </a:r>
        </a:p>
        <a:p>
          <a:endParaRPr lang="en-CA" dirty="0"/>
        </a:p>
        <a:p>
          <a:r>
            <a:rPr lang="en-CA" dirty="0" err="1">
              <a:solidFill>
                <a:srgbClr val="FF0000"/>
              </a:solidFill>
            </a:rPr>
            <a:t>xxxxx</a:t>
          </a:r>
          <a:endParaRPr lang="en-CA" dirty="0">
            <a:solidFill>
              <a:srgbClr val="FF0000"/>
            </a:solidFill>
          </a:endParaRPr>
        </a:p>
      </dgm:t>
    </dgm:pt>
    <dgm:pt modelId="{62986671-ABC7-4374-8628-964DFC8D48C3}" type="parTrans" cxnId="{AC01577A-BB7F-4A58-BFB6-82035C3AC5F2}">
      <dgm:prSet/>
      <dgm:spPr/>
      <dgm:t>
        <a:bodyPr/>
        <a:lstStyle/>
        <a:p>
          <a:endParaRPr lang="en-CA"/>
        </a:p>
      </dgm:t>
    </dgm:pt>
    <dgm:pt modelId="{297F59D3-75B1-45B3-B982-1D6BB3D84FF1}" type="sibTrans" cxnId="{AC01577A-BB7F-4A58-BFB6-82035C3AC5F2}">
      <dgm:prSet/>
      <dgm:spPr/>
      <dgm:t>
        <a:bodyPr/>
        <a:lstStyle/>
        <a:p>
          <a:endParaRPr lang="en-CA"/>
        </a:p>
      </dgm:t>
    </dgm:pt>
    <dgm:pt modelId="{888CB0EE-C2B9-4525-BEBB-1A5FDC2F45DC}" type="pres">
      <dgm:prSet presAssocID="{F05593C6-14A2-47FB-A1A9-E1BE823503BD}" presName="theList" presStyleCnt="0">
        <dgm:presLayoutVars>
          <dgm:dir/>
          <dgm:animLvl val="lvl"/>
          <dgm:resizeHandles val="exact"/>
        </dgm:presLayoutVars>
      </dgm:prSet>
      <dgm:spPr/>
    </dgm:pt>
    <dgm:pt modelId="{997376A6-B650-4CD2-855D-0F88FA144042}" type="pres">
      <dgm:prSet presAssocID="{86CFB29C-33B4-4435-93F8-31A5C35FB768}" presName="compNode" presStyleCnt="0"/>
      <dgm:spPr/>
    </dgm:pt>
    <dgm:pt modelId="{A89DFC01-CB0B-4888-A6AA-DA71DC0F5CC3}" type="pres">
      <dgm:prSet presAssocID="{86CFB29C-33B4-4435-93F8-31A5C35FB768}" presName="aNode" presStyleLbl="bgShp" presStyleIdx="0" presStyleCnt="3"/>
      <dgm:spPr/>
    </dgm:pt>
    <dgm:pt modelId="{629310F0-2F90-4B63-BA3B-6898C808A259}" type="pres">
      <dgm:prSet presAssocID="{86CFB29C-33B4-4435-93F8-31A5C35FB768}" presName="textNode" presStyleLbl="bgShp" presStyleIdx="0" presStyleCnt="3"/>
      <dgm:spPr/>
    </dgm:pt>
    <dgm:pt modelId="{6814C97D-4E76-4D33-8B22-CA1EB4B1A43A}" type="pres">
      <dgm:prSet presAssocID="{86CFB29C-33B4-4435-93F8-31A5C35FB768}" presName="compChildNode" presStyleCnt="0"/>
      <dgm:spPr/>
    </dgm:pt>
    <dgm:pt modelId="{09BA47A8-6A43-4C09-8BFA-A3B0576519C6}" type="pres">
      <dgm:prSet presAssocID="{86CFB29C-33B4-4435-93F8-31A5C35FB768}" presName="theInnerList" presStyleCnt="0"/>
      <dgm:spPr/>
    </dgm:pt>
    <dgm:pt modelId="{7C9839A0-6B43-48EA-8FD7-A6234FAE641F}" type="pres">
      <dgm:prSet presAssocID="{C50B913A-ECF2-4226-A120-5D726272C776}" presName="childNode" presStyleLbl="node1" presStyleIdx="0" presStyleCnt="6">
        <dgm:presLayoutVars>
          <dgm:bulletEnabled val="1"/>
        </dgm:presLayoutVars>
      </dgm:prSet>
      <dgm:spPr/>
    </dgm:pt>
    <dgm:pt modelId="{633EABC8-6CC3-4EF8-889A-9F9104FC6888}" type="pres">
      <dgm:prSet presAssocID="{C50B913A-ECF2-4226-A120-5D726272C776}" presName="aSpace2" presStyleCnt="0"/>
      <dgm:spPr/>
    </dgm:pt>
    <dgm:pt modelId="{1C1C87C3-9F34-4B15-BEA2-6FB246E2D492}" type="pres">
      <dgm:prSet presAssocID="{F1162716-1926-4972-9CB4-6F85426149C6}" presName="childNode" presStyleLbl="node1" presStyleIdx="1" presStyleCnt="6">
        <dgm:presLayoutVars>
          <dgm:bulletEnabled val="1"/>
        </dgm:presLayoutVars>
      </dgm:prSet>
      <dgm:spPr/>
    </dgm:pt>
    <dgm:pt modelId="{4239DB9F-FF71-41CC-A37E-BBF046785079}" type="pres">
      <dgm:prSet presAssocID="{86CFB29C-33B4-4435-93F8-31A5C35FB768}" presName="aSpace" presStyleCnt="0"/>
      <dgm:spPr/>
    </dgm:pt>
    <dgm:pt modelId="{324DBBE4-121E-4BA7-87AD-4ADE27403B41}" type="pres">
      <dgm:prSet presAssocID="{AA14CA3A-84F6-40AD-97B5-2005796AE439}" presName="compNode" presStyleCnt="0"/>
      <dgm:spPr/>
    </dgm:pt>
    <dgm:pt modelId="{CB8D70D3-3A34-4C5F-A8AC-8BFDF087C9A0}" type="pres">
      <dgm:prSet presAssocID="{AA14CA3A-84F6-40AD-97B5-2005796AE439}" presName="aNode" presStyleLbl="bgShp" presStyleIdx="1" presStyleCnt="3"/>
      <dgm:spPr/>
    </dgm:pt>
    <dgm:pt modelId="{852165A3-BCFB-4D07-B4C2-6AF8B5B43546}" type="pres">
      <dgm:prSet presAssocID="{AA14CA3A-84F6-40AD-97B5-2005796AE439}" presName="textNode" presStyleLbl="bgShp" presStyleIdx="1" presStyleCnt="3"/>
      <dgm:spPr/>
    </dgm:pt>
    <dgm:pt modelId="{1EE458F4-4F25-4FFA-915E-06F6C487F0C1}" type="pres">
      <dgm:prSet presAssocID="{AA14CA3A-84F6-40AD-97B5-2005796AE439}" presName="compChildNode" presStyleCnt="0"/>
      <dgm:spPr/>
    </dgm:pt>
    <dgm:pt modelId="{1434C060-3E3F-4FF1-8086-95BC56F9F718}" type="pres">
      <dgm:prSet presAssocID="{AA14CA3A-84F6-40AD-97B5-2005796AE439}" presName="theInnerList" presStyleCnt="0"/>
      <dgm:spPr/>
    </dgm:pt>
    <dgm:pt modelId="{319322B4-4A88-4113-B988-5739A087A469}" type="pres">
      <dgm:prSet presAssocID="{02CF5923-67C1-43B7-947E-B7B40BCA4AC2}" presName="childNode" presStyleLbl="node1" presStyleIdx="2" presStyleCnt="6">
        <dgm:presLayoutVars>
          <dgm:bulletEnabled val="1"/>
        </dgm:presLayoutVars>
      </dgm:prSet>
      <dgm:spPr/>
    </dgm:pt>
    <dgm:pt modelId="{7D15EE85-0A58-46F5-B16C-2A8DFF107D04}" type="pres">
      <dgm:prSet presAssocID="{02CF5923-67C1-43B7-947E-B7B40BCA4AC2}" presName="aSpace2" presStyleCnt="0"/>
      <dgm:spPr/>
    </dgm:pt>
    <dgm:pt modelId="{5D913F91-4D60-4CAC-9100-507E6E4622A0}" type="pres">
      <dgm:prSet presAssocID="{908904EA-F2DD-411B-B317-6F7C8BBAC913}" presName="childNode" presStyleLbl="node1" presStyleIdx="3" presStyleCnt="6">
        <dgm:presLayoutVars>
          <dgm:bulletEnabled val="1"/>
        </dgm:presLayoutVars>
      </dgm:prSet>
      <dgm:spPr/>
    </dgm:pt>
    <dgm:pt modelId="{4CC9820E-A1B6-46CC-A8CC-798B8661A298}" type="pres">
      <dgm:prSet presAssocID="{AA14CA3A-84F6-40AD-97B5-2005796AE439}" presName="aSpace" presStyleCnt="0"/>
      <dgm:spPr/>
    </dgm:pt>
    <dgm:pt modelId="{3EC7A98E-542A-411C-AB9F-DD1E65E7019F}" type="pres">
      <dgm:prSet presAssocID="{1CFF4FC3-CC91-4EF4-9C1F-6CCDBB7F2D6E}" presName="compNode" presStyleCnt="0"/>
      <dgm:spPr/>
    </dgm:pt>
    <dgm:pt modelId="{22006029-1EE5-4D98-87D3-9ED997F4A235}" type="pres">
      <dgm:prSet presAssocID="{1CFF4FC3-CC91-4EF4-9C1F-6CCDBB7F2D6E}" presName="aNode" presStyleLbl="bgShp" presStyleIdx="2" presStyleCnt="3" custLinFactNeighborX="4352" custLinFactNeighborY="-3364"/>
      <dgm:spPr/>
    </dgm:pt>
    <dgm:pt modelId="{58D9B781-1AD2-41C3-B080-CB570D5A3FC5}" type="pres">
      <dgm:prSet presAssocID="{1CFF4FC3-CC91-4EF4-9C1F-6CCDBB7F2D6E}" presName="textNode" presStyleLbl="bgShp" presStyleIdx="2" presStyleCnt="3"/>
      <dgm:spPr/>
    </dgm:pt>
    <dgm:pt modelId="{E31CD692-AD92-4601-B95A-6360D38F1874}" type="pres">
      <dgm:prSet presAssocID="{1CFF4FC3-CC91-4EF4-9C1F-6CCDBB7F2D6E}" presName="compChildNode" presStyleCnt="0"/>
      <dgm:spPr/>
    </dgm:pt>
    <dgm:pt modelId="{9E24E4E2-E250-4011-BFC8-EA875EB5BE80}" type="pres">
      <dgm:prSet presAssocID="{1CFF4FC3-CC91-4EF4-9C1F-6CCDBB7F2D6E}" presName="theInnerList" presStyleCnt="0"/>
      <dgm:spPr/>
    </dgm:pt>
    <dgm:pt modelId="{1CC087BE-8AFD-4716-9C02-EF6E32D7ACD3}" type="pres">
      <dgm:prSet presAssocID="{26D83B51-9F89-46A3-8A9B-F95623420B6B}" presName="childNode" presStyleLbl="node1" presStyleIdx="4" presStyleCnt="6">
        <dgm:presLayoutVars>
          <dgm:bulletEnabled val="1"/>
        </dgm:presLayoutVars>
      </dgm:prSet>
      <dgm:spPr/>
    </dgm:pt>
    <dgm:pt modelId="{C39484B5-96E1-4A8D-B7A0-B4886FB5671E}" type="pres">
      <dgm:prSet presAssocID="{26D83B51-9F89-46A3-8A9B-F95623420B6B}" presName="aSpace2" presStyleCnt="0"/>
      <dgm:spPr/>
    </dgm:pt>
    <dgm:pt modelId="{91E1E7DB-BADC-4AF7-BE92-4C52978C1964}" type="pres">
      <dgm:prSet presAssocID="{0536EE48-85EB-4184-8248-88488CD8D829}" presName="childNode" presStyleLbl="node1" presStyleIdx="5" presStyleCnt="6">
        <dgm:presLayoutVars>
          <dgm:bulletEnabled val="1"/>
        </dgm:presLayoutVars>
      </dgm:prSet>
      <dgm:spPr/>
    </dgm:pt>
  </dgm:ptLst>
  <dgm:cxnLst>
    <dgm:cxn modelId="{D0A65302-92CA-4E87-A546-642A1CF275F9}" type="presOf" srcId="{02CF5923-67C1-43B7-947E-B7B40BCA4AC2}" destId="{319322B4-4A88-4113-B988-5739A087A469}" srcOrd="0" destOrd="0" presId="urn:microsoft.com/office/officeart/2005/8/layout/lProcess2"/>
    <dgm:cxn modelId="{7FEAF704-A440-4F11-9B6C-6A57F5F35D33}" type="presOf" srcId="{0536EE48-85EB-4184-8248-88488CD8D829}" destId="{91E1E7DB-BADC-4AF7-BE92-4C52978C1964}" srcOrd="0" destOrd="0" presId="urn:microsoft.com/office/officeart/2005/8/layout/lProcess2"/>
    <dgm:cxn modelId="{B5AC2910-9499-4081-AD18-7EC82D771A04}" srcId="{1CFF4FC3-CC91-4EF4-9C1F-6CCDBB7F2D6E}" destId="{26D83B51-9F89-46A3-8A9B-F95623420B6B}" srcOrd="0" destOrd="0" parTransId="{52A9F547-35D0-46EB-8315-D84888FAAEA5}" sibTransId="{270294E1-E3E1-429B-901A-6A97D58F6CB9}"/>
    <dgm:cxn modelId="{2116611D-4893-4981-814B-9802497F8E2E}" type="presOf" srcId="{F1162716-1926-4972-9CB4-6F85426149C6}" destId="{1C1C87C3-9F34-4B15-BEA2-6FB246E2D492}" srcOrd="0" destOrd="0" presId="urn:microsoft.com/office/officeart/2005/8/layout/lProcess2"/>
    <dgm:cxn modelId="{98579921-2B70-416C-B9FA-564F793CA8EF}" type="presOf" srcId="{26D83B51-9F89-46A3-8A9B-F95623420B6B}" destId="{1CC087BE-8AFD-4716-9C02-EF6E32D7ACD3}" srcOrd="0" destOrd="0" presId="urn:microsoft.com/office/officeart/2005/8/layout/lProcess2"/>
    <dgm:cxn modelId="{8F5E4733-A5A7-4681-8B20-CB35B09F60D9}" srcId="{F05593C6-14A2-47FB-A1A9-E1BE823503BD}" destId="{AA14CA3A-84F6-40AD-97B5-2005796AE439}" srcOrd="1" destOrd="0" parTransId="{93E3909E-EBBC-4861-B1CD-1A2EE7910E30}" sibTransId="{6CC235A3-26D4-4016-9851-E408A499EAEF}"/>
    <dgm:cxn modelId="{DFCB9D60-B049-4AEB-8EB9-D1F234CFF729}" srcId="{F05593C6-14A2-47FB-A1A9-E1BE823503BD}" destId="{1CFF4FC3-CC91-4EF4-9C1F-6CCDBB7F2D6E}" srcOrd="2" destOrd="0" parTransId="{70EBB953-C238-4B93-819F-D2A8E1675EF5}" sibTransId="{06BB8A50-14F6-4BC7-AEFB-67FD21D0B837}"/>
    <dgm:cxn modelId="{73F5DD60-8643-4F46-A6E8-439F06BB7304}" srcId="{AA14CA3A-84F6-40AD-97B5-2005796AE439}" destId="{908904EA-F2DD-411B-B317-6F7C8BBAC913}" srcOrd="1" destOrd="0" parTransId="{D4387B3F-FC46-48B5-89B4-79A3E09C5E85}" sibTransId="{7FEE4844-7BEA-4C4C-9987-9EF072A5B754}"/>
    <dgm:cxn modelId="{398BC969-6FFB-4D7B-8779-ED8C5D7AF94B}" srcId="{86CFB29C-33B4-4435-93F8-31A5C35FB768}" destId="{F1162716-1926-4972-9CB4-6F85426149C6}" srcOrd="1" destOrd="0" parTransId="{0DFDFC4F-4353-462C-9D06-F36DF457AA15}" sibTransId="{A938079A-6E16-4F5F-8D75-A2D9DDF1A164}"/>
    <dgm:cxn modelId="{D941F876-6072-4B47-9FA7-369030AB25B1}" type="presOf" srcId="{86CFB29C-33B4-4435-93F8-31A5C35FB768}" destId="{629310F0-2F90-4B63-BA3B-6898C808A259}" srcOrd="1" destOrd="0" presId="urn:microsoft.com/office/officeart/2005/8/layout/lProcess2"/>
    <dgm:cxn modelId="{5D3D4157-7FE7-44C4-95B9-885E360A75EF}" type="presOf" srcId="{F05593C6-14A2-47FB-A1A9-E1BE823503BD}" destId="{888CB0EE-C2B9-4525-BEBB-1A5FDC2F45DC}" srcOrd="0" destOrd="0" presId="urn:microsoft.com/office/officeart/2005/8/layout/lProcess2"/>
    <dgm:cxn modelId="{9E96FF79-059D-445E-B7B5-BF1889ECD31D}" srcId="{86CFB29C-33B4-4435-93F8-31A5C35FB768}" destId="{C50B913A-ECF2-4226-A120-5D726272C776}" srcOrd="0" destOrd="0" parTransId="{14AFBDD2-BEB7-4576-80A8-60FE68310E3C}" sibTransId="{720E30B2-2468-4A2B-81E0-DFAABDCD025B}"/>
    <dgm:cxn modelId="{AC01577A-BB7F-4A58-BFB6-82035C3AC5F2}" srcId="{1CFF4FC3-CC91-4EF4-9C1F-6CCDBB7F2D6E}" destId="{0536EE48-85EB-4184-8248-88488CD8D829}" srcOrd="1" destOrd="0" parTransId="{62986671-ABC7-4374-8628-964DFC8D48C3}" sibTransId="{297F59D3-75B1-45B3-B982-1D6BB3D84FF1}"/>
    <dgm:cxn modelId="{4A2B668F-7029-476D-99A1-C6A6BAEACC65}" srcId="{AA14CA3A-84F6-40AD-97B5-2005796AE439}" destId="{02CF5923-67C1-43B7-947E-B7B40BCA4AC2}" srcOrd="0" destOrd="0" parTransId="{BCE91C07-FAF8-433F-A211-9D6BAB1FB9F0}" sibTransId="{031F699E-21D0-4E9F-A477-1E23CC655370}"/>
    <dgm:cxn modelId="{B9838D98-09E1-4FD5-A089-C0739E5DE4D6}" type="presOf" srcId="{908904EA-F2DD-411B-B317-6F7C8BBAC913}" destId="{5D913F91-4D60-4CAC-9100-507E6E4622A0}" srcOrd="0" destOrd="0" presId="urn:microsoft.com/office/officeart/2005/8/layout/lProcess2"/>
    <dgm:cxn modelId="{9C2D6C9F-E536-4C5C-9123-B279D11D2C5D}" srcId="{F05593C6-14A2-47FB-A1A9-E1BE823503BD}" destId="{86CFB29C-33B4-4435-93F8-31A5C35FB768}" srcOrd="0" destOrd="0" parTransId="{DA004B44-4B8F-42F5-A5F7-AB36CD57C6D9}" sibTransId="{68E9205B-F805-4A57-8C67-EC273E25A65F}"/>
    <dgm:cxn modelId="{270104A8-2161-4367-AA94-402427762DAE}" type="presOf" srcId="{1CFF4FC3-CC91-4EF4-9C1F-6CCDBB7F2D6E}" destId="{58D9B781-1AD2-41C3-B080-CB570D5A3FC5}" srcOrd="1" destOrd="0" presId="urn:microsoft.com/office/officeart/2005/8/layout/lProcess2"/>
    <dgm:cxn modelId="{15184FC3-CDC6-4D1B-86CC-81189689F0C0}" type="presOf" srcId="{AA14CA3A-84F6-40AD-97B5-2005796AE439}" destId="{852165A3-BCFB-4D07-B4C2-6AF8B5B43546}" srcOrd="1" destOrd="0" presId="urn:microsoft.com/office/officeart/2005/8/layout/lProcess2"/>
    <dgm:cxn modelId="{F61BB8DD-6A89-4EA3-9AC2-36A18638A537}" type="presOf" srcId="{86CFB29C-33B4-4435-93F8-31A5C35FB768}" destId="{A89DFC01-CB0B-4888-A6AA-DA71DC0F5CC3}" srcOrd="0" destOrd="0" presId="urn:microsoft.com/office/officeart/2005/8/layout/lProcess2"/>
    <dgm:cxn modelId="{D7C356E8-72EB-4B76-898E-8D9C731F7690}" type="presOf" srcId="{C50B913A-ECF2-4226-A120-5D726272C776}" destId="{7C9839A0-6B43-48EA-8FD7-A6234FAE641F}" srcOrd="0" destOrd="0" presId="urn:microsoft.com/office/officeart/2005/8/layout/lProcess2"/>
    <dgm:cxn modelId="{49D0CDF4-7A96-4E62-88FB-E1001867B7EC}" type="presOf" srcId="{1CFF4FC3-CC91-4EF4-9C1F-6CCDBB7F2D6E}" destId="{22006029-1EE5-4D98-87D3-9ED997F4A235}" srcOrd="0" destOrd="0" presId="urn:microsoft.com/office/officeart/2005/8/layout/lProcess2"/>
    <dgm:cxn modelId="{C2DD48F6-A84E-4A3B-8778-D7ED7928CEAE}" type="presOf" srcId="{AA14CA3A-84F6-40AD-97B5-2005796AE439}" destId="{CB8D70D3-3A34-4C5F-A8AC-8BFDF087C9A0}" srcOrd="0" destOrd="0" presId="urn:microsoft.com/office/officeart/2005/8/layout/lProcess2"/>
    <dgm:cxn modelId="{B0D54A9B-2F0E-418A-A505-B53F28080AD0}" type="presParOf" srcId="{888CB0EE-C2B9-4525-BEBB-1A5FDC2F45DC}" destId="{997376A6-B650-4CD2-855D-0F88FA144042}" srcOrd="0" destOrd="0" presId="urn:microsoft.com/office/officeart/2005/8/layout/lProcess2"/>
    <dgm:cxn modelId="{3052CB0C-C246-483D-8667-612D8D254972}" type="presParOf" srcId="{997376A6-B650-4CD2-855D-0F88FA144042}" destId="{A89DFC01-CB0B-4888-A6AA-DA71DC0F5CC3}" srcOrd="0" destOrd="0" presId="urn:microsoft.com/office/officeart/2005/8/layout/lProcess2"/>
    <dgm:cxn modelId="{23D14603-F095-4090-88B4-C6120235206F}" type="presParOf" srcId="{997376A6-B650-4CD2-855D-0F88FA144042}" destId="{629310F0-2F90-4B63-BA3B-6898C808A259}" srcOrd="1" destOrd="0" presId="urn:microsoft.com/office/officeart/2005/8/layout/lProcess2"/>
    <dgm:cxn modelId="{E4822FE7-44D0-4762-8583-6E7665AC132F}" type="presParOf" srcId="{997376A6-B650-4CD2-855D-0F88FA144042}" destId="{6814C97D-4E76-4D33-8B22-CA1EB4B1A43A}" srcOrd="2" destOrd="0" presId="urn:microsoft.com/office/officeart/2005/8/layout/lProcess2"/>
    <dgm:cxn modelId="{6C060EE7-B5F3-4112-A806-9E6FA8B5B4EE}" type="presParOf" srcId="{6814C97D-4E76-4D33-8B22-CA1EB4B1A43A}" destId="{09BA47A8-6A43-4C09-8BFA-A3B0576519C6}" srcOrd="0" destOrd="0" presId="urn:microsoft.com/office/officeart/2005/8/layout/lProcess2"/>
    <dgm:cxn modelId="{C0DA4F11-39C3-46C1-96AE-F6C9F2051812}" type="presParOf" srcId="{09BA47A8-6A43-4C09-8BFA-A3B0576519C6}" destId="{7C9839A0-6B43-48EA-8FD7-A6234FAE641F}" srcOrd="0" destOrd="0" presId="urn:microsoft.com/office/officeart/2005/8/layout/lProcess2"/>
    <dgm:cxn modelId="{E2494975-A74F-49AF-A41E-8EE1CF59B105}" type="presParOf" srcId="{09BA47A8-6A43-4C09-8BFA-A3B0576519C6}" destId="{633EABC8-6CC3-4EF8-889A-9F9104FC6888}" srcOrd="1" destOrd="0" presId="urn:microsoft.com/office/officeart/2005/8/layout/lProcess2"/>
    <dgm:cxn modelId="{26F4EA26-52B7-438D-93DD-77DD5C775BE8}" type="presParOf" srcId="{09BA47A8-6A43-4C09-8BFA-A3B0576519C6}" destId="{1C1C87C3-9F34-4B15-BEA2-6FB246E2D492}" srcOrd="2" destOrd="0" presId="urn:microsoft.com/office/officeart/2005/8/layout/lProcess2"/>
    <dgm:cxn modelId="{8912ED9D-4BBD-42F9-94B8-E9219F0BB825}" type="presParOf" srcId="{888CB0EE-C2B9-4525-BEBB-1A5FDC2F45DC}" destId="{4239DB9F-FF71-41CC-A37E-BBF046785079}" srcOrd="1" destOrd="0" presId="urn:microsoft.com/office/officeart/2005/8/layout/lProcess2"/>
    <dgm:cxn modelId="{285C4A3C-7713-4E24-BE88-B3D6353E5FC0}" type="presParOf" srcId="{888CB0EE-C2B9-4525-BEBB-1A5FDC2F45DC}" destId="{324DBBE4-121E-4BA7-87AD-4ADE27403B41}" srcOrd="2" destOrd="0" presId="urn:microsoft.com/office/officeart/2005/8/layout/lProcess2"/>
    <dgm:cxn modelId="{0E9F3ACD-041B-43C0-A83C-6742675E84F6}" type="presParOf" srcId="{324DBBE4-121E-4BA7-87AD-4ADE27403B41}" destId="{CB8D70D3-3A34-4C5F-A8AC-8BFDF087C9A0}" srcOrd="0" destOrd="0" presId="urn:microsoft.com/office/officeart/2005/8/layout/lProcess2"/>
    <dgm:cxn modelId="{5365C312-C0CF-4E35-B517-01EFF2EC1641}" type="presParOf" srcId="{324DBBE4-121E-4BA7-87AD-4ADE27403B41}" destId="{852165A3-BCFB-4D07-B4C2-6AF8B5B43546}" srcOrd="1" destOrd="0" presId="urn:microsoft.com/office/officeart/2005/8/layout/lProcess2"/>
    <dgm:cxn modelId="{7F13DB44-4265-4E33-9C10-3C55202595B7}" type="presParOf" srcId="{324DBBE4-121E-4BA7-87AD-4ADE27403B41}" destId="{1EE458F4-4F25-4FFA-915E-06F6C487F0C1}" srcOrd="2" destOrd="0" presId="urn:microsoft.com/office/officeart/2005/8/layout/lProcess2"/>
    <dgm:cxn modelId="{0C7039BF-BD21-4BFB-8346-3A3686B41219}" type="presParOf" srcId="{1EE458F4-4F25-4FFA-915E-06F6C487F0C1}" destId="{1434C060-3E3F-4FF1-8086-95BC56F9F718}" srcOrd="0" destOrd="0" presId="urn:microsoft.com/office/officeart/2005/8/layout/lProcess2"/>
    <dgm:cxn modelId="{1457540D-C1C3-4E18-BBE0-1BDB9DDDBCA1}" type="presParOf" srcId="{1434C060-3E3F-4FF1-8086-95BC56F9F718}" destId="{319322B4-4A88-4113-B988-5739A087A469}" srcOrd="0" destOrd="0" presId="urn:microsoft.com/office/officeart/2005/8/layout/lProcess2"/>
    <dgm:cxn modelId="{C4FAD5B7-8EF1-4B96-8DFF-761835D1D9FC}" type="presParOf" srcId="{1434C060-3E3F-4FF1-8086-95BC56F9F718}" destId="{7D15EE85-0A58-46F5-B16C-2A8DFF107D04}" srcOrd="1" destOrd="0" presId="urn:microsoft.com/office/officeart/2005/8/layout/lProcess2"/>
    <dgm:cxn modelId="{6204F4F9-88A9-49A0-9F7A-9D8CA2CE0C3A}" type="presParOf" srcId="{1434C060-3E3F-4FF1-8086-95BC56F9F718}" destId="{5D913F91-4D60-4CAC-9100-507E6E4622A0}" srcOrd="2" destOrd="0" presId="urn:microsoft.com/office/officeart/2005/8/layout/lProcess2"/>
    <dgm:cxn modelId="{20D4A9DE-FE4C-480F-AAFC-00F087EFE187}" type="presParOf" srcId="{888CB0EE-C2B9-4525-BEBB-1A5FDC2F45DC}" destId="{4CC9820E-A1B6-46CC-A8CC-798B8661A298}" srcOrd="3" destOrd="0" presId="urn:microsoft.com/office/officeart/2005/8/layout/lProcess2"/>
    <dgm:cxn modelId="{D9FE89B2-AF11-48E3-B476-B4A07A9B3801}" type="presParOf" srcId="{888CB0EE-C2B9-4525-BEBB-1A5FDC2F45DC}" destId="{3EC7A98E-542A-411C-AB9F-DD1E65E7019F}" srcOrd="4" destOrd="0" presId="urn:microsoft.com/office/officeart/2005/8/layout/lProcess2"/>
    <dgm:cxn modelId="{2A1E96E3-1483-4E1B-A569-57503F3FE0EA}" type="presParOf" srcId="{3EC7A98E-542A-411C-AB9F-DD1E65E7019F}" destId="{22006029-1EE5-4D98-87D3-9ED997F4A235}" srcOrd="0" destOrd="0" presId="urn:microsoft.com/office/officeart/2005/8/layout/lProcess2"/>
    <dgm:cxn modelId="{89E330B4-2534-4228-9DEA-69EBAF5165EF}" type="presParOf" srcId="{3EC7A98E-542A-411C-AB9F-DD1E65E7019F}" destId="{58D9B781-1AD2-41C3-B080-CB570D5A3FC5}" srcOrd="1" destOrd="0" presId="urn:microsoft.com/office/officeart/2005/8/layout/lProcess2"/>
    <dgm:cxn modelId="{C6ACB162-0592-4D43-80DE-4C1DCD4F2A48}" type="presParOf" srcId="{3EC7A98E-542A-411C-AB9F-DD1E65E7019F}" destId="{E31CD692-AD92-4601-B95A-6360D38F1874}" srcOrd="2" destOrd="0" presId="urn:microsoft.com/office/officeart/2005/8/layout/lProcess2"/>
    <dgm:cxn modelId="{9B738008-419D-41FC-97CC-F6DA1C4FFFD5}" type="presParOf" srcId="{E31CD692-AD92-4601-B95A-6360D38F1874}" destId="{9E24E4E2-E250-4011-BFC8-EA875EB5BE80}" srcOrd="0" destOrd="0" presId="urn:microsoft.com/office/officeart/2005/8/layout/lProcess2"/>
    <dgm:cxn modelId="{04EF5FFB-753A-493F-AA96-6CEED1CCF384}" type="presParOf" srcId="{9E24E4E2-E250-4011-BFC8-EA875EB5BE80}" destId="{1CC087BE-8AFD-4716-9C02-EF6E32D7ACD3}" srcOrd="0" destOrd="0" presId="urn:microsoft.com/office/officeart/2005/8/layout/lProcess2"/>
    <dgm:cxn modelId="{48D6B8AD-5114-4E8B-9678-A5CED34615F7}" type="presParOf" srcId="{9E24E4E2-E250-4011-BFC8-EA875EB5BE80}" destId="{C39484B5-96E1-4A8D-B7A0-B4886FB5671E}" srcOrd="1" destOrd="0" presId="urn:microsoft.com/office/officeart/2005/8/layout/lProcess2"/>
    <dgm:cxn modelId="{ABA8A080-CFA8-4EDB-AB4E-E075AE81D397}" type="presParOf" srcId="{9E24E4E2-E250-4011-BFC8-EA875EB5BE80}" destId="{91E1E7DB-BADC-4AF7-BE92-4C52978C1964}"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2C1075-BDC4-4CF5-A267-23E950A8634F}" type="doc">
      <dgm:prSet loTypeId="urn:microsoft.com/office/officeart/2005/8/layout/hList1" loCatId="list" qsTypeId="urn:microsoft.com/office/officeart/2005/8/quickstyle/3d3" qsCatId="3D" csTypeId="urn:microsoft.com/office/officeart/2005/8/colors/colorful5" csCatId="colorful" phldr="1"/>
      <dgm:spPr/>
      <dgm:t>
        <a:bodyPr/>
        <a:lstStyle/>
        <a:p>
          <a:endParaRPr lang="en-CA"/>
        </a:p>
      </dgm:t>
    </dgm:pt>
    <dgm:pt modelId="{05C83754-033D-4C18-A203-8CC24C0EF1E2}">
      <dgm:prSet phldrT="[Text]"/>
      <dgm:spPr/>
      <dgm:t>
        <a:bodyPr/>
        <a:lstStyle/>
        <a:p>
          <a:r>
            <a:rPr lang="en-CA" dirty="0"/>
            <a:t>This is not a centralized, vendor lock-in ESB</a:t>
          </a:r>
        </a:p>
      </dgm:t>
    </dgm:pt>
    <dgm:pt modelId="{9A0A12D1-7103-46EE-B298-A4034EB61CA5}" type="parTrans" cxnId="{F6530A54-3502-4A52-8911-29667D396DE8}">
      <dgm:prSet/>
      <dgm:spPr/>
      <dgm:t>
        <a:bodyPr/>
        <a:lstStyle/>
        <a:p>
          <a:endParaRPr lang="en-CA"/>
        </a:p>
      </dgm:t>
    </dgm:pt>
    <dgm:pt modelId="{DDFF402C-0F91-4C49-AE1C-CF06C1D137EF}" type="sibTrans" cxnId="{F6530A54-3502-4A52-8911-29667D396DE8}">
      <dgm:prSet/>
      <dgm:spPr/>
      <dgm:t>
        <a:bodyPr/>
        <a:lstStyle/>
        <a:p>
          <a:endParaRPr lang="en-CA"/>
        </a:p>
      </dgm:t>
    </dgm:pt>
    <dgm:pt modelId="{F9C5C598-10FF-4765-98E3-112EF6027591}">
      <dgm:prSet phldrT="[Text]"/>
      <dgm:spPr/>
      <dgm:t>
        <a:bodyPr anchor="ctr"/>
        <a:lstStyle/>
        <a:p>
          <a:pPr algn="ctr">
            <a:buNone/>
          </a:pPr>
          <a:r>
            <a:rPr lang="en-CA" dirty="0"/>
            <a:t>webMethods implements a classic centralized enterprise integration solution (ESB), which does not natively support DevOps / agile delivery.  Using an ESB requires that the ESB’s tools are used for the entire life cycle, in addition to whatever tools used in the development and operations environments.  This limitation leads to awkward, inefficient, and error-prone operations.  Red Hat Integration implements distributed integration instead.</a:t>
          </a:r>
        </a:p>
      </dgm:t>
    </dgm:pt>
    <dgm:pt modelId="{B4352E56-6DCD-4E49-ACBD-2C0B8C71FA4B}" type="parTrans" cxnId="{2733512E-DDB1-40C3-A607-3A0587C11774}">
      <dgm:prSet/>
      <dgm:spPr/>
      <dgm:t>
        <a:bodyPr/>
        <a:lstStyle/>
        <a:p>
          <a:endParaRPr lang="en-CA"/>
        </a:p>
      </dgm:t>
    </dgm:pt>
    <dgm:pt modelId="{0FC0055E-505F-44C8-BEFD-B142EF7E4B77}" type="sibTrans" cxnId="{2733512E-DDB1-40C3-A607-3A0587C11774}">
      <dgm:prSet/>
      <dgm:spPr/>
      <dgm:t>
        <a:bodyPr/>
        <a:lstStyle/>
        <a:p>
          <a:endParaRPr lang="en-CA"/>
        </a:p>
      </dgm:t>
    </dgm:pt>
    <dgm:pt modelId="{DF24BA13-C9A5-463A-ADA6-E8025147AD08}">
      <dgm:prSet phldrT="[Text]"/>
      <dgm:spPr/>
      <dgm:t>
        <a:bodyPr/>
        <a:lstStyle/>
        <a:p>
          <a:r>
            <a:rPr lang="en-CA" dirty="0"/>
            <a:t>Next Gen (Distributed) Integration</a:t>
          </a:r>
        </a:p>
      </dgm:t>
    </dgm:pt>
    <dgm:pt modelId="{F9B720E8-C64B-4E27-B597-5897BA64C89C}" type="parTrans" cxnId="{3ECCB47A-10CA-4036-8FFB-7F16F9ABF4AB}">
      <dgm:prSet/>
      <dgm:spPr/>
      <dgm:t>
        <a:bodyPr/>
        <a:lstStyle/>
        <a:p>
          <a:endParaRPr lang="en-CA"/>
        </a:p>
      </dgm:t>
    </dgm:pt>
    <dgm:pt modelId="{A226778E-3485-4E24-A716-93AAF6FE5058}" type="sibTrans" cxnId="{3ECCB47A-10CA-4036-8FFB-7F16F9ABF4AB}">
      <dgm:prSet/>
      <dgm:spPr/>
      <dgm:t>
        <a:bodyPr/>
        <a:lstStyle/>
        <a:p>
          <a:endParaRPr lang="en-CA"/>
        </a:p>
      </dgm:t>
    </dgm:pt>
    <dgm:pt modelId="{4E1123E5-BDAA-4D80-99EB-714DEC027C03}">
      <dgm:prSet phldrT="[Text]"/>
      <dgm:spPr/>
      <dgm:t>
        <a:bodyPr anchor="ctr"/>
        <a:lstStyle/>
        <a:p>
          <a:pPr algn="ctr">
            <a:buNone/>
          </a:pPr>
          <a:r>
            <a:rPr lang="en-CA" dirty="0"/>
            <a:t>Distributed integration achieves many of the same technical objectives of previous generations of ESBs, but in a way that is more adaptive to teams within an organization. As with ESBs, distributed integration technology offers transformation, routing, parsing, error handling, and alerting capabilities</a:t>
          </a:r>
        </a:p>
      </dgm:t>
    </dgm:pt>
    <dgm:pt modelId="{2DD09481-BA4C-4277-B29B-6FA6A7E0B0CA}" type="parTrans" cxnId="{DBC68092-BB65-4978-9A38-9FC8D016B540}">
      <dgm:prSet/>
      <dgm:spPr/>
      <dgm:t>
        <a:bodyPr/>
        <a:lstStyle/>
        <a:p>
          <a:endParaRPr lang="en-CA"/>
        </a:p>
      </dgm:t>
    </dgm:pt>
    <dgm:pt modelId="{E0D7CFF8-3090-4082-9A5E-1B682A939BBD}" type="sibTrans" cxnId="{DBC68092-BB65-4978-9A38-9FC8D016B540}">
      <dgm:prSet/>
      <dgm:spPr/>
      <dgm:t>
        <a:bodyPr/>
        <a:lstStyle/>
        <a:p>
          <a:endParaRPr lang="en-CA"/>
        </a:p>
      </dgm:t>
    </dgm:pt>
    <dgm:pt modelId="{DCFE9B38-F133-481F-9533-12F61C1C0FD3}">
      <dgm:prSet phldrT="[Text]"/>
      <dgm:spPr/>
      <dgm:t>
        <a:bodyPr/>
        <a:lstStyle/>
        <a:p>
          <a:r>
            <a:rPr lang="en-CA" dirty="0"/>
            <a:t>Event Driven</a:t>
          </a:r>
        </a:p>
      </dgm:t>
    </dgm:pt>
    <dgm:pt modelId="{66AC1931-809D-4BC0-BBA7-2D217F6E1AB9}" type="parTrans" cxnId="{172D9F54-6E6E-49B6-8CF7-4F10C25E10CC}">
      <dgm:prSet/>
      <dgm:spPr/>
      <dgm:t>
        <a:bodyPr/>
        <a:lstStyle/>
        <a:p>
          <a:endParaRPr lang="en-CA"/>
        </a:p>
      </dgm:t>
    </dgm:pt>
    <dgm:pt modelId="{F94E9324-D60A-417D-ACB5-6FC2BED35A66}" type="sibTrans" cxnId="{172D9F54-6E6E-49B6-8CF7-4F10C25E10CC}">
      <dgm:prSet/>
      <dgm:spPr/>
      <dgm:t>
        <a:bodyPr/>
        <a:lstStyle/>
        <a:p>
          <a:endParaRPr lang="en-CA"/>
        </a:p>
      </dgm:t>
    </dgm:pt>
    <dgm:pt modelId="{55C7C88A-478D-432C-9E20-5149A151F0C0}">
      <dgm:prSet phldrT="[Text]"/>
      <dgm:spPr/>
      <dgm:t>
        <a:bodyPr anchor="ctr"/>
        <a:lstStyle/>
        <a:p>
          <a:pPr algn="ctr">
            <a:buNone/>
          </a:pPr>
          <a:r>
            <a:rPr lang="en-CA" dirty="0"/>
            <a:t>webMethods, like other classic ESB solutions, focuses on API-based integrations only.  Red Hat Integration focuses on event-based integration, with the ability to implement synchronous (API-based) integration when needed.  Being even-driven is different.  Rather than IT being the enterprise information repository, event-driven allows IT to be the digital business nervous system for the enterprise.</a:t>
          </a:r>
        </a:p>
      </dgm:t>
    </dgm:pt>
    <dgm:pt modelId="{32042415-5BA8-45B5-A7BB-679F2317085A}" type="parTrans" cxnId="{19881DB4-6662-4784-8249-228FA7B79518}">
      <dgm:prSet/>
      <dgm:spPr/>
      <dgm:t>
        <a:bodyPr/>
        <a:lstStyle/>
        <a:p>
          <a:endParaRPr lang="en-CA"/>
        </a:p>
      </dgm:t>
    </dgm:pt>
    <dgm:pt modelId="{DEEDDA74-998D-49BF-9536-1CD0DD22891A}" type="sibTrans" cxnId="{19881DB4-6662-4784-8249-228FA7B79518}">
      <dgm:prSet/>
      <dgm:spPr/>
      <dgm:t>
        <a:bodyPr/>
        <a:lstStyle/>
        <a:p>
          <a:endParaRPr lang="en-CA"/>
        </a:p>
      </dgm:t>
    </dgm:pt>
    <dgm:pt modelId="{8BDF8A07-887B-4061-AB15-AB3FE49C2893}">
      <dgm:prSet/>
      <dgm:spPr/>
      <dgm:t>
        <a:bodyPr/>
        <a:lstStyle/>
        <a:p>
          <a:r>
            <a:rPr lang="en-CA" dirty="0"/>
            <a:t>Integration Delivery Service Team is KEY to Success</a:t>
          </a:r>
        </a:p>
      </dgm:t>
    </dgm:pt>
    <dgm:pt modelId="{31D3FEBC-5179-45F0-A122-4CC94DEA757F}" type="parTrans" cxnId="{D6A10166-1FE4-4462-B2BD-32F696E1423F}">
      <dgm:prSet/>
      <dgm:spPr/>
      <dgm:t>
        <a:bodyPr/>
        <a:lstStyle/>
        <a:p>
          <a:endParaRPr lang="en-CA"/>
        </a:p>
      </dgm:t>
    </dgm:pt>
    <dgm:pt modelId="{C3393321-FF21-4936-B76E-643839247A0E}" type="sibTrans" cxnId="{D6A10166-1FE4-4462-B2BD-32F696E1423F}">
      <dgm:prSet/>
      <dgm:spPr/>
      <dgm:t>
        <a:bodyPr/>
        <a:lstStyle/>
        <a:p>
          <a:endParaRPr lang="en-CA"/>
        </a:p>
      </dgm:t>
    </dgm:pt>
    <dgm:pt modelId="{8931161A-9313-43F5-9663-3A2F4FB21D79}">
      <dgm:prSet/>
      <dgm:spPr/>
      <dgm:t>
        <a:bodyPr anchor="ctr"/>
        <a:lstStyle/>
        <a:p>
          <a:r>
            <a:rPr lang="en-CA" dirty="0"/>
            <a:t>webMethods requires a specific skill set that is not highly available</a:t>
          </a:r>
        </a:p>
      </dgm:t>
    </dgm:pt>
    <dgm:pt modelId="{8D4582D4-AE7F-4478-AB3F-8FDDD8FB2F3B}" type="parTrans" cxnId="{54C9D96E-DEB7-49B8-BA78-946F0465939F}">
      <dgm:prSet/>
      <dgm:spPr/>
      <dgm:t>
        <a:bodyPr/>
        <a:lstStyle/>
        <a:p>
          <a:endParaRPr lang="en-CA"/>
        </a:p>
      </dgm:t>
    </dgm:pt>
    <dgm:pt modelId="{1151E876-AF1E-4478-B631-67228D489E50}" type="sibTrans" cxnId="{54C9D96E-DEB7-49B8-BA78-946F0465939F}">
      <dgm:prSet/>
      <dgm:spPr/>
      <dgm:t>
        <a:bodyPr/>
        <a:lstStyle/>
        <a:p>
          <a:endParaRPr lang="en-CA"/>
        </a:p>
      </dgm:t>
    </dgm:pt>
    <dgm:pt modelId="{38595C61-4342-4F52-A52B-A8CB53640571}">
      <dgm:prSet/>
      <dgm:spPr/>
      <dgm:t>
        <a:bodyPr anchor="ctr"/>
        <a:lstStyle/>
        <a:p>
          <a:r>
            <a:rPr lang="en-CA" dirty="0"/>
            <a:t>With Red Hat Integration Support, you get highly desirable skills from the supplier and vendor teams and a that are always improving</a:t>
          </a:r>
        </a:p>
      </dgm:t>
    </dgm:pt>
    <dgm:pt modelId="{ABE9A6C0-B4B3-4BBC-A886-89585FB2E04D}" type="parTrans" cxnId="{73D99D34-FD70-497A-A435-50265D94AEE8}">
      <dgm:prSet/>
      <dgm:spPr/>
      <dgm:t>
        <a:bodyPr/>
        <a:lstStyle/>
        <a:p>
          <a:endParaRPr lang="en-CA"/>
        </a:p>
      </dgm:t>
    </dgm:pt>
    <dgm:pt modelId="{723FB8D4-F900-469A-8F1B-381BC4340A1F}" type="sibTrans" cxnId="{73D99D34-FD70-497A-A435-50265D94AEE8}">
      <dgm:prSet/>
      <dgm:spPr/>
      <dgm:t>
        <a:bodyPr/>
        <a:lstStyle/>
        <a:p>
          <a:endParaRPr lang="en-CA"/>
        </a:p>
      </dgm:t>
    </dgm:pt>
    <dgm:pt modelId="{B7536306-9848-41B8-A28A-C8FE13C34E91}" type="pres">
      <dgm:prSet presAssocID="{7B2C1075-BDC4-4CF5-A267-23E950A8634F}" presName="Name0" presStyleCnt="0">
        <dgm:presLayoutVars>
          <dgm:dir/>
          <dgm:animLvl val="lvl"/>
          <dgm:resizeHandles val="exact"/>
        </dgm:presLayoutVars>
      </dgm:prSet>
      <dgm:spPr/>
    </dgm:pt>
    <dgm:pt modelId="{BB0E7F42-DA95-41D2-A20E-E6AAF35AEE1C}" type="pres">
      <dgm:prSet presAssocID="{05C83754-033D-4C18-A203-8CC24C0EF1E2}" presName="composite" presStyleCnt="0"/>
      <dgm:spPr/>
    </dgm:pt>
    <dgm:pt modelId="{0A44F3ED-3788-4090-805B-DFC4CDD58B37}" type="pres">
      <dgm:prSet presAssocID="{05C83754-033D-4C18-A203-8CC24C0EF1E2}" presName="parTx" presStyleLbl="alignNode1" presStyleIdx="0" presStyleCnt="4">
        <dgm:presLayoutVars>
          <dgm:chMax val="0"/>
          <dgm:chPref val="0"/>
          <dgm:bulletEnabled val="1"/>
        </dgm:presLayoutVars>
      </dgm:prSet>
      <dgm:spPr/>
    </dgm:pt>
    <dgm:pt modelId="{3C3BF372-997F-4E57-98A8-5BE25513101E}" type="pres">
      <dgm:prSet presAssocID="{05C83754-033D-4C18-A203-8CC24C0EF1E2}" presName="desTx" presStyleLbl="alignAccFollowNode1" presStyleIdx="0" presStyleCnt="4">
        <dgm:presLayoutVars>
          <dgm:bulletEnabled val="1"/>
        </dgm:presLayoutVars>
      </dgm:prSet>
      <dgm:spPr/>
    </dgm:pt>
    <dgm:pt modelId="{79CCF0F0-87C5-4692-ADEF-5723D0856B96}" type="pres">
      <dgm:prSet presAssocID="{DDFF402C-0F91-4C49-AE1C-CF06C1D137EF}" presName="space" presStyleCnt="0"/>
      <dgm:spPr/>
    </dgm:pt>
    <dgm:pt modelId="{9E776033-DD48-4B55-99FE-7BF3BC8331AA}" type="pres">
      <dgm:prSet presAssocID="{DF24BA13-C9A5-463A-ADA6-E8025147AD08}" presName="composite" presStyleCnt="0"/>
      <dgm:spPr/>
    </dgm:pt>
    <dgm:pt modelId="{8871CA43-C3FD-4E27-86BE-0698C13EACDC}" type="pres">
      <dgm:prSet presAssocID="{DF24BA13-C9A5-463A-ADA6-E8025147AD08}" presName="parTx" presStyleLbl="alignNode1" presStyleIdx="1" presStyleCnt="4">
        <dgm:presLayoutVars>
          <dgm:chMax val="0"/>
          <dgm:chPref val="0"/>
          <dgm:bulletEnabled val="1"/>
        </dgm:presLayoutVars>
      </dgm:prSet>
      <dgm:spPr/>
    </dgm:pt>
    <dgm:pt modelId="{9D3B640B-509B-476B-817A-60658504B6B5}" type="pres">
      <dgm:prSet presAssocID="{DF24BA13-C9A5-463A-ADA6-E8025147AD08}" presName="desTx" presStyleLbl="alignAccFollowNode1" presStyleIdx="1" presStyleCnt="4">
        <dgm:presLayoutVars>
          <dgm:bulletEnabled val="1"/>
        </dgm:presLayoutVars>
      </dgm:prSet>
      <dgm:spPr/>
    </dgm:pt>
    <dgm:pt modelId="{736BEC8D-9BB4-48ED-B9E4-E7388A6B83E2}" type="pres">
      <dgm:prSet presAssocID="{A226778E-3485-4E24-A716-93AAF6FE5058}" presName="space" presStyleCnt="0"/>
      <dgm:spPr/>
    </dgm:pt>
    <dgm:pt modelId="{3D78742A-6FDA-400F-8C6E-8CB214438FF5}" type="pres">
      <dgm:prSet presAssocID="{DCFE9B38-F133-481F-9533-12F61C1C0FD3}" presName="composite" presStyleCnt="0"/>
      <dgm:spPr/>
    </dgm:pt>
    <dgm:pt modelId="{DAE897D1-592B-4E8E-BD59-BCE0AB3A7292}" type="pres">
      <dgm:prSet presAssocID="{DCFE9B38-F133-481F-9533-12F61C1C0FD3}" presName="parTx" presStyleLbl="alignNode1" presStyleIdx="2" presStyleCnt="4">
        <dgm:presLayoutVars>
          <dgm:chMax val="0"/>
          <dgm:chPref val="0"/>
          <dgm:bulletEnabled val="1"/>
        </dgm:presLayoutVars>
      </dgm:prSet>
      <dgm:spPr/>
    </dgm:pt>
    <dgm:pt modelId="{0CCC55D0-D172-4ADD-9196-E8F1F02FCA8F}" type="pres">
      <dgm:prSet presAssocID="{DCFE9B38-F133-481F-9533-12F61C1C0FD3}" presName="desTx" presStyleLbl="alignAccFollowNode1" presStyleIdx="2" presStyleCnt="4">
        <dgm:presLayoutVars>
          <dgm:bulletEnabled val="1"/>
        </dgm:presLayoutVars>
      </dgm:prSet>
      <dgm:spPr/>
    </dgm:pt>
    <dgm:pt modelId="{57C001EE-8AE2-4582-A9BC-A1E6C1E52F2D}" type="pres">
      <dgm:prSet presAssocID="{F94E9324-D60A-417D-ACB5-6FC2BED35A66}" presName="space" presStyleCnt="0"/>
      <dgm:spPr/>
    </dgm:pt>
    <dgm:pt modelId="{4848A0BB-2E06-40A4-95BE-046823A29E86}" type="pres">
      <dgm:prSet presAssocID="{8BDF8A07-887B-4061-AB15-AB3FE49C2893}" presName="composite" presStyleCnt="0"/>
      <dgm:spPr/>
    </dgm:pt>
    <dgm:pt modelId="{34A04F35-7B79-43B5-85BD-F731CF77A13C}" type="pres">
      <dgm:prSet presAssocID="{8BDF8A07-887B-4061-AB15-AB3FE49C2893}" presName="parTx" presStyleLbl="alignNode1" presStyleIdx="3" presStyleCnt="4">
        <dgm:presLayoutVars>
          <dgm:chMax val="0"/>
          <dgm:chPref val="0"/>
          <dgm:bulletEnabled val="1"/>
        </dgm:presLayoutVars>
      </dgm:prSet>
      <dgm:spPr/>
    </dgm:pt>
    <dgm:pt modelId="{9081DA60-D7EC-4C8C-8CA1-ABF2586A18C5}" type="pres">
      <dgm:prSet presAssocID="{8BDF8A07-887B-4061-AB15-AB3FE49C2893}" presName="desTx" presStyleLbl="alignAccFollowNode1" presStyleIdx="3" presStyleCnt="4">
        <dgm:presLayoutVars>
          <dgm:bulletEnabled val="1"/>
        </dgm:presLayoutVars>
      </dgm:prSet>
      <dgm:spPr/>
    </dgm:pt>
  </dgm:ptLst>
  <dgm:cxnLst>
    <dgm:cxn modelId="{6CCA3A13-96B8-4A75-8C3C-65E7E4EC6C9E}" type="presOf" srcId="{55C7C88A-478D-432C-9E20-5149A151F0C0}" destId="{0CCC55D0-D172-4ADD-9196-E8F1F02FCA8F}" srcOrd="0" destOrd="0" presId="urn:microsoft.com/office/officeart/2005/8/layout/hList1"/>
    <dgm:cxn modelId="{BCD04014-9CA0-4B1F-AEA5-4DBC5DC32A59}" type="presOf" srcId="{8931161A-9313-43F5-9663-3A2F4FB21D79}" destId="{9081DA60-D7EC-4C8C-8CA1-ABF2586A18C5}" srcOrd="0" destOrd="0" presId="urn:microsoft.com/office/officeart/2005/8/layout/hList1"/>
    <dgm:cxn modelId="{2733512E-DDB1-40C3-A607-3A0587C11774}" srcId="{05C83754-033D-4C18-A203-8CC24C0EF1E2}" destId="{F9C5C598-10FF-4765-98E3-112EF6027591}" srcOrd="0" destOrd="0" parTransId="{B4352E56-6DCD-4E49-ACBD-2C0B8C71FA4B}" sibTransId="{0FC0055E-505F-44C8-BEFD-B142EF7E4B77}"/>
    <dgm:cxn modelId="{73D99D34-FD70-497A-A435-50265D94AEE8}" srcId="{8BDF8A07-887B-4061-AB15-AB3FE49C2893}" destId="{38595C61-4342-4F52-A52B-A8CB53640571}" srcOrd="1" destOrd="0" parTransId="{ABE9A6C0-B4B3-4BBC-A886-89585FB2E04D}" sibTransId="{723FB8D4-F900-469A-8F1B-381BC4340A1F}"/>
    <dgm:cxn modelId="{CA05A962-CC96-4D75-BC7E-FBF25D7DC0EF}" type="presOf" srcId="{4E1123E5-BDAA-4D80-99EB-714DEC027C03}" destId="{9D3B640B-509B-476B-817A-60658504B6B5}" srcOrd="0" destOrd="0" presId="urn:microsoft.com/office/officeart/2005/8/layout/hList1"/>
    <dgm:cxn modelId="{57D88E44-A6C8-4F50-91B7-CAAF0B08F0D9}" type="presOf" srcId="{F9C5C598-10FF-4765-98E3-112EF6027591}" destId="{3C3BF372-997F-4E57-98A8-5BE25513101E}" srcOrd="0" destOrd="0" presId="urn:microsoft.com/office/officeart/2005/8/layout/hList1"/>
    <dgm:cxn modelId="{8F1CC344-3CBE-414A-91CF-C7051A1B5547}" type="presOf" srcId="{05C83754-033D-4C18-A203-8CC24C0EF1E2}" destId="{0A44F3ED-3788-4090-805B-DFC4CDD58B37}" srcOrd="0" destOrd="0" presId="urn:microsoft.com/office/officeart/2005/8/layout/hList1"/>
    <dgm:cxn modelId="{D6A10166-1FE4-4462-B2BD-32F696E1423F}" srcId="{7B2C1075-BDC4-4CF5-A267-23E950A8634F}" destId="{8BDF8A07-887B-4061-AB15-AB3FE49C2893}" srcOrd="3" destOrd="0" parTransId="{31D3FEBC-5179-45F0-A122-4CC94DEA757F}" sibTransId="{C3393321-FF21-4936-B76E-643839247A0E}"/>
    <dgm:cxn modelId="{54C9D96E-DEB7-49B8-BA78-946F0465939F}" srcId="{8BDF8A07-887B-4061-AB15-AB3FE49C2893}" destId="{8931161A-9313-43F5-9663-3A2F4FB21D79}" srcOrd="0" destOrd="0" parTransId="{8D4582D4-AE7F-4478-AB3F-8FDDD8FB2F3B}" sibTransId="{1151E876-AF1E-4478-B631-67228D489E50}"/>
    <dgm:cxn modelId="{F6530A54-3502-4A52-8911-29667D396DE8}" srcId="{7B2C1075-BDC4-4CF5-A267-23E950A8634F}" destId="{05C83754-033D-4C18-A203-8CC24C0EF1E2}" srcOrd="0" destOrd="0" parTransId="{9A0A12D1-7103-46EE-B298-A4034EB61CA5}" sibTransId="{DDFF402C-0F91-4C49-AE1C-CF06C1D137EF}"/>
    <dgm:cxn modelId="{172D9F54-6E6E-49B6-8CF7-4F10C25E10CC}" srcId="{7B2C1075-BDC4-4CF5-A267-23E950A8634F}" destId="{DCFE9B38-F133-481F-9533-12F61C1C0FD3}" srcOrd="2" destOrd="0" parTransId="{66AC1931-809D-4BC0-BBA7-2D217F6E1AB9}" sibTransId="{F94E9324-D60A-417D-ACB5-6FC2BED35A66}"/>
    <dgm:cxn modelId="{3ECCB47A-10CA-4036-8FFB-7F16F9ABF4AB}" srcId="{7B2C1075-BDC4-4CF5-A267-23E950A8634F}" destId="{DF24BA13-C9A5-463A-ADA6-E8025147AD08}" srcOrd="1" destOrd="0" parTransId="{F9B720E8-C64B-4E27-B597-5897BA64C89C}" sibTransId="{A226778E-3485-4E24-A716-93AAF6FE5058}"/>
    <dgm:cxn modelId="{DBC68092-BB65-4978-9A38-9FC8D016B540}" srcId="{DF24BA13-C9A5-463A-ADA6-E8025147AD08}" destId="{4E1123E5-BDAA-4D80-99EB-714DEC027C03}" srcOrd="0" destOrd="0" parTransId="{2DD09481-BA4C-4277-B29B-6FA6A7E0B0CA}" sibTransId="{E0D7CFF8-3090-4082-9A5E-1B682A939BBD}"/>
    <dgm:cxn modelId="{53CCB0A6-CC72-410F-A865-CF4E07A42B82}" type="presOf" srcId="{DF24BA13-C9A5-463A-ADA6-E8025147AD08}" destId="{8871CA43-C3FD-4E27-86BE-0698C13EACDC}" srcOrd="0" destOrd="0" presId="urn:microsoft.com/office/officeart/2005/8/layout/hList1"/>
    <dgm:cxn modelId="{C280D7B2-D52D-4D0B-8778-491CBB054C9B}" type="presOf" srcId="{7B2C1075-BDC4-4CF5-A267-23E950A8634F}" destId="{B7536306-9848-41B8-A28A-C8FE13C34E91}" srcOrd="0" destOrd="0" presId="urn:microsoft.com/office/officeart/2005/8/layout/hList1"/>
    <dgm:cxn modelId="{B665D9B3-2731-4EE0-B00E-F1F87EAC8A4F}" type="presOf" srcId="{8BDF8A07-887B-4061-AB15-AB3FE49C2893}" destId="{34A04F35-7B79-43B5-85BD-F731CF77A13C}" srcOrd="0" destOrd="0" presId="urn:microsoft.com/office/officeart/2005/8/layout/hList1"/>
    <dgm:cxn modelId="{19881DB4-6662-4784-8249-228FA7B79518}" srcId="{DCFE9B38-F133-481F-9533-12F61C1C0FD3}" destId="{55C7C88A-478D-432C-9E20-5149A151F0C0}" srcOrd="0" destOrd="0" parTransId="{32042415-5BA8-45B5-A7BB-679F2317085A}" sibTransId="{DEEDDA74-998D-49BF-9536-1CD0DD22891A}"/>
    <dgm:cxn modelId="{AC29C2C2-9B78-418B-8336-A5D8CA78FCDB}" type="presOf" srcId="{38595C61-4342-4F52-A52B-A8CB53640571}" destId="{9081DA60-D7EC-4C8C-8CA1-ABF2586A18C5}" srcOrd="0" destOrd="1" presId="urn:microsoft.com/office/officeart/2005/8/layout/hList1"/>
    <dgm:cxn modelId="{9E9653DB-0004-46B2-9CAB-628263527166}" type="presOf" srcId="{DCFE9B38-F133-481F-9533-12F61C1C0FD3}" destId="{DAE897D1-592B-4E8E-BD59-BCE0AB3A7292}" srcOrd="0" destOrd="0" presId="urn:microsoft.com/office/officeart/2005/8/layout/hList1"/>
    <dgm:cxn modelId="{231628DB-04C8-423F-B7A1-5A7C0A512F24}" type="presParOf" srcId="{B7536306-9848-41B8-A28A-C8FE13C34E91}" destId="{BB0E7F42-DA95-41D2-A20E-E6AAF35AEE1C}" srcOrd="0" destOrd="0" presId="urn:microsoft.com/office/officeart/2005/8/layout/hList1"/>
    <dgm:cxn modelId="{00F23B63-92A7-4D60-97F6-53D6588CDCCA}" type="presParOf" srcId="{BB0E7F42-DA95-41D2-A20E-E6AAF35AEE1C}" destId="{0A44F3ED-3788-4090-805B-DFC4CDD58B37}" srcOrd="0" destOrd="0" presId="urn:microsoft.com/office/officeart/2005/8/layout/hList1"/>
    <dgm:cxn modelId="{AD624141-9780-478C-B455-5F20F0037D1D}" type="presParOf" srcId="{BB0E7F42-DA95-41D2-A20E-E6AAF35AEE1C}" destId="{3C3BF372-997F-4E57-98A8-5BE25513101E}" srcOrd="1" destOrd="0" presId="urn:microsoft.com/office/officeart/2005/8/layout/hList1"/>
    <dgm:cxn modelId="{54B881AF-E50B-445D-BC4F-EED4CEE71678}" type="presParOf" srcId="{B7536306-9848-41B8-A28A-C8FE13C34E91}" destId="{79CCF0F0-87C5-4692-ADEF-5723D0856B96}" srcOrd="1" destOrd="0" presId="urn:microsoft.com/office/officeart/2005/8/layout/hList1"/>
    <dgm:cxn modelId="{32825AB8-6F07-4296-B74D-23A34E72B0DA}" type="presParOf" srcId="{B7536306-9848-41B8-A28A-C8FE13C34E91}" destId="{9E776033-DD48-4B55-99FE-7BF3BC8331AA}" srcOrd="2" destOrd="0" presId="urn:microsoft.com/office/officeart/2005/8/layout/hList1"/>
    <dgm:cxn modelId="{03CAF99F-AE20-47A7-A1AA-02535A2AFA86}" type="presParOf" srcId="{9E776033-DD48-4B55-99FE-7BF3BC8331AA}" destId="{8871CA43-C3FD-4E27-86BE-0698C13EACDC}" srcOrd="0" destOrd="0" presId="urn:microsoft.com/office/officeart/2005/8/layout/hList1"/>
    <dgm:cxn modelId="{87949DB8-943A-4AC3-BD4E-E9275AE95C11}" type="presParOf" srcId="{9E776033-DD48-4B55-99FE-7BF3BC8331AA}" destId="{9D3B640B-509B-476B-817A-60658504B6B5}" srcOrd="1" destOrd="0" presId="urn:microsoft.com/office/officeart/2005/8/layout/hList1"/>
    <dgm:cxn modelId="{5D51F490-4A03-4225-B920-4D4FDAF49641}" type="presParOf" srcId="{B7536306-9848-41B8-A28A-C8FE13C34E91}" destId="{736BEC8D-9BB4-48ED-B9E4-E7388A6B83E2}" srcOrd="3" destOrd="0" presId="urn:microsoft.com/office/officeart/2005/8/layout/hList1"/>
    <dgm:cxn modelId="{D0371500-12D3-422B-9F7E-E30756741AB3}" type="presParOf" srcId="{B7536306-9848-41B8-A28A-C8FE13C34E91}" destId="{3D78742A-6FDA-400F-8C6E-8CB214438FF5}" srcOrd="4" destOrd="0" presId="urn:microsoft.com/office/officeart/2005/8/layout/hList1"/>
    <dgm:cxn modelId="{CA342991-A115-47F8-ABE4-09F8B799A4B9}" type="presParOf" srcId="{3D78742A-6FDA-400F-8C6E-8CB214438FF5}" destId="{DAE897D1-592B-4E8E-BD59-BCE0AB3A7292}" srcOrd="0" destOrd="0" presId="urn:microsoft.com/office/officeart/2005/8/layout/hList1"/>
    <dgm:cxn modelId="{B6856668-0FDF-4517-AD8D-514DD45663F3}" type="presParOf" srcId="{3D78742A-6FDA-400F-8C6E-8CB214438FF5}" destId="{0CCC55D0-D172-4ADD-9196-E8F1F02FCA8F}" srcOrd="1" destOrd="0" presId="urn:microsoft.com/office/officeart/2005/8/layout/hList1"/>
    <dgm:cxn modelId="{B3047D30-1B81-4330-9962-90361AE6FBD3}" type="presParOf" srcId="{B7536306-9848-41B8-A28A-C8FE13C34E91}" destId="{57C001EE-8AE2-4582-A9BC-A1E6C1E52F2D}" srcOrd="5" destOrd="0" presId="urn:microsoft.com/office/officeart/2005/8/layout/hList1"/>
    <dgm:cxn modelId="{0AEB109D-7A50-481C-AAC6-F2F04849A7A6}" type="presParOf" srcId="{B7536306-9848-41B8-A28A-C8FE13C34E91}" destId="{4848A0BB-2E06-40A4-95BE-046823A29E86}" srcOrd="6" destOrd="0" presId="urn:microsoft.com/office/officeart/2005/8/layout/hList1"/>
    <dgm:cxn modelId="{E879544B-0FC5-4112-9350-552BB5063849}" type="presParOf" srcId="{4848A0BB-2E06-40A4-95BE-046823A29E86}" destId="{34A04F35-7B79-43B5-85BD-F731CF77A13C}" srcOrd="0" destOrd="0" presId="urn:microsoft.com/office/officeart/2005/8/layout/hList1"/>
    <dgm:cxn modelId="{A70AFC74-D68A-4B29-8CF8-7EFBB0FFAE1E}" type="presParOf" srcId="{4848A0BB-2E06-40A4-95BE-046823A29E86}" destId="{9081DA60-D7EC-4C8C-8CA1-ABF2586A18C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C1AA6-D348-44C5-A961-005AB3040C74}">
      <dsp:nvSpPr>
        <dsp:cNvPr id="0" name=""/>
        <dsp:cNvSpPr/>
      </dsp:nvSpPr>
      <dsp:spPr>
        <a:xfrm>
          <a:off x="2642869" y="525"/>
          <a:ext cx="5350442" cy="15730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66725">
            <a:lnSpc>
              <a:spcPct val="100000"/>
            </a:lnSpc>
            <a:spcBef>
              <a:spcPct val="0"/>
            </a:spcBef>
            <a:spcAft>
              <a:spcPts val="0"/>
            </a:spcAft>
            <a:buNone/>
          </a:pPr>
          <a:r>
            <a:rPr lang="en-CA" sz="1050" b="1" u="sng" kern="1200" dirty="0"/>
            <a:t>Benefits with Red Hat Integration</a:t>
          </a:r>
        </a:p>
        <a:p>
          <a:pPr marL="0" lvl="0" indent="0" algn="l" defTabSz="466725">
            <a:lnSpc>
              <a:spcPct val="100000"/>
            </a:lnSpc>
            <a:spcBef>
              <a:spcPct val="0"/>
            </a:spcBef>
            <a:spcAft>
              <a:spcPts val="0"/>
            </a:spcAft>
            <a:buNone/>
          </a:pPr>
          <a:r>
            <a:rPr lang="en-CA" sz="1100" kern="1200" dirty="0"/>
            <a:t>- Automation – Operator-assisted deployments and run time.</a:t>
          </a:r>
        </a:p>
        <a:p>
          <a:pPr marL="0" lvl="0" indent="0" algn="l" defTabSz="466725">
            <a:lnSpc>
              <a:spcPct val="100000"/>
            </a:lnSpc>
            <a:spcBef>
              <a:spcPct val="0"/>
            </a:spcBef>
            <a:spcAft>
              <a:spcPts val="0"/>
            </a:spcAft>
            <a:buNone/>
          </a:pPr>
          <a:r>
            <a:rPr lang="en-CA" sz="1100" kern="1200" dirty="0"/>
            <a:t>- Just Integration Code – Packaging and Deployment Managed Separately.</a:t>
          </a:r>
        </a:p>
        <a:p>
          <a:pPr marL="0" lvl="0" indent="0" algn="l" defTabSz="466725">
            <a:lnSpc>
              <a:spcPct val="100000"/>
            </a:lnSpc>
            <a:spcBef>
              <a:spcPct val="0"/>
            </a:spcBef>
            <a:spcAft>
              <a:spcPts val="0"/>
            </a:spcAft>
            <a:buNone/>
          </a:pPr>
          <a:r>
            <a:rPr lang="en-CA" sz="1100" kern="1200" dirty="0"/>
            <a:t>- Open Source – Built on best-of-breed open source solutions.</a:t>
          </a:r>
        </a:p>
        <a:p>
          <a:pPr marL="0" lvl="0" indent="0" algn="l" defTabSz="466725">
            <a:lnSpc>
              <a:spcPct val="100000"/>
            </a:lnSpc>
            <a:spcBef>
              <a:spcPct val="0"/>
            </a:spcBef>
            <a:spcAft>
              <a:spcPts val="0"/>
            </a:spcAft>
            <a:buNone/>
          </a:pPr>
          <a:r>
            <a:rPr lang="en-CA" sz="1100" kern="1200" dirty="0"/>
            <a:t>- No Vendor Lock-In – each toolkit can co-exist or be replaced with alternative solutions.</a:t>
          </a:r>
        </a:p>
        <a:p>
          <a:pPr marL="0" lvl="0" indent="0" algn="l" defTabSz="466725">
            <a:lnSpc>
              <a:spcPct val="100000"/>
            </a:lnSpc>
            <a:spcBef>
              <a:spcPct val="0"/>
            </a:spcBef>
            <a:spcAft>
              <a:spcPts val="0"/>
            </a:spcAft>
            <a:buNone/>
          </a:pPr>
          <a:r>
            <a:rPr lang="en-CA" sz="1100" kern="1200" dirty="0"/>
            <a:t>- Agile Integration Stack – best practice design and implementation for event-based IT.</a:t>
          </a:r>
        </a:p>
        <a:p>
          <a:pPr marL="0" lvl="0" indent="0" algn="l" defTabSz="466725">
            <a:lnSpc>
              <a:spcPct val="100000"/>
            </a:lnSpc>
            <a:spcBef>
              <a:spcPct val="0"/>
            </a:spcBef>
            <a:spcAft>
              <a:spcPts val="0"/>
            </a:spcAft>
            <a:buNone/>
          </a:pPr>
          <a:r>
            <a:rPr lang="en-CA" sz="1100" kern="1200" dirty="0"/>
            <a:t>- OpenShift Friendly – Out of the box native support for OpenShift.</a:t>
          </a:r>
        </a:p>
        <a:p>
          <a:pPr marL="0" lvl="0" indent="0" algn="l" defTabSz="466725">
            <a:lnSpc>
              <a:spcPct val="100000"/>
            </a:lnSpc>
            <a:spcBef>
              <a:spcPct val="0"/>
            </a:spcBef>
            <a:spcAft>
              <a:spcPts val="0"/>
            </a:spcAft>
            <a:buNone/>
          </a:pPr>
          <a:r>
            <a:rPr lang="en-CA" sz="1100" kern="1200" dirty="0"/>
            <a:t>- Product support – Access to Red Hat product support and new releases.</a:t>
          </a:r>
        </a:p>
      </dsp:txBody>
      <dsp:txXfrm>
        <a:off x="2642869" y="525"/>
        <a:ext cx="5350442" cy="1573020"/>
      </dsp:txXfrm>
    </dsp:sp>
    <dsp:sp modelId="{34750075-96F8-408E-9C6D-59DCFB8BCBE1}">
      <dsp:nvSpPr>
        <dsp:cNvPr id="0" name=""/>
        <dsp:cNvSpPr/>
      </dsp:nvSpPr>
      <dsp:spPr>
        <a:xfrm>
          <a:off x="933048" y="525"/>
          <a:ext cx="1557290" cy="157302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03DC40-A7DE-4CDD-A04E-FB941324783B}">
      <dsp:nvSpPr>
        <dsp:cNvPr id="0" name=""/>
        <dsp:cNvSpPr/>
      </dsp:nvSpPr>
      <dsp:spPr>
        <a:xfrm>
          <a:off x="1020318" y="1687150"/>
          <a:ext cx="5001360" cy="15730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ts val="0"/>
            </a:spcAft>
            <a:buNone/>
          </a:pPr>
          <a:r>
            <a:rPr lang="en-CA" sz="1200" b="1" u="sng" kern="1200" dirty="0"/>
            <a:t>Things to be aware of with Red Hat Integration</a:t>
          </a:r>
        </a:p>
        <a:p>
          <a:pPr marL="0" lvl="0" indent="0" algn="l" defTabSz="533400">
            <a:lnSpc>
              <a:spcPct val="90000"/>
            </a:lnSpc>
            <a:spcBef>
              <a:spcPct val="0"/>
            </a:spcBef>
            <a:spcAft>
              <a:spcPts val="0"/>
            </a:spcAft>
            <a:buNone/>
          </a:pPr>
          <a:r>
            <a:rPr lang="en-CA" sz="1200" kern="1200" dirty="0"/>
            <a:t>- Leading Edge Technology – Some integration toolkits are either only recently became generally available (GA) or are still in technical preview.</a:t>
          </a:r>
        </a:p>
        <a:p>
          <a:pPr marL="0" lvl="0" indent="0" algn="l" defTabSz="533400">
            <a:lnSpc>
              <a:spcPct val="90000"/>
            </a:lnSpc>
            <a:spcBef>
              <a:spcPct val="0"/>
            </a:spcBef>
            <a:spcAft>
              <a:spcPts val="0"/>
            </a:spcAft>
            <a:buNone/>
          </a:pPr>
          <a:r>
            <a:rPr lang="en-CA" sz="1200" kern="1200" dirty="0"/>
            <a:t>- Lacking Centralized Documentation – While Red Hat has provided much documentation on their developer site, the fact is, each open source project leveraged by the integration toolkit has its own documentation and versioning.  - This adds to the complexity and learning curve for new integration developers and architects</a:t>
          </a:r>
        </a:p>
      </dsp:txBody>
      <dsp:txXfrm>
        <a:off x="1020318" y="1687150"/>
        <a:ext cx="5001360" cy="1573020"/>
      </dsp:txXfrm>
    </dsp:sp>
    <dsp:sp modelId="{CCF7D2E4-5544-4969-8F21-EF93515B1663}">
      <dsp:nvSpPr>
        <dsp:cNvPr id="0" name=""/>
        <dsp:cNvSpPr/>
      </dsp:nvSpPr>
      <dsp:spPr>
        <a:xfrm>
          <a:off x="6140777" y="1687150"/>
          <a:ext cx="1557290" cy="1643146"/>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82B0E8-7A62-41B6-BFAA-75E615D91802}">
      <dsp:nvSpPr>
        <dsp:cNvPr id="0" name=""/>
        <dsp:cNvSpPr/>
      </dsp:nvSpPr>
      <dsp:spPr>
        <a:xfrm>
          <a:off x="2589587" y="3462477"/>
          <a:ext cx="5403724" cy="15730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CA" sz="1300" b="1" u="sng" kern="1200" dirty="0"/>
            <a:t>Dependencies</a:t>
          </a:r>
        </a:p>
        <a:p>
          <a:pPr marL="0" lvl="0" indent="0" algn="l" defTabSz="577850">
            <a:lnSpc>
              <a:spcPct val="90000"/>
            </a:lnSpc>
            <a:spcBef>
              <a:spcPct val="0"/>
            </a:spcBef>
            <a:spcAft>
              <a:spcPct val="35000"/>
            </a:spcAft>
            <a:buNone/>
          </a:pPr>
          <a:r>
            <a:rPr lang="en-CA" sz="1300" kern="1200" dirty="0"/>
            <a:t>- Red Hat Integration toolkit relies primarily on OpenShift operators.  This means that the integration delivery services team will need to coordinate with the OCP platform team in order to make cluster-wide changes to the toolkit operators.</a:t>
          </a:r>
        </a:p>
        <a:p>
          <a:pPr marL="0" lvl="0" indent="0" algn="l" defTabSz="577850">
            <a:lnSpc>
              <a:spcPct val="90000"/>
            </a:lnSpc>
            <a:spcBef>
              <a:spcPct val="0"/>
            </a:spcBef>
            <a:spcAft>
              <a:spcPct val="35000"/>
            </a:spcAft>
            <a:buNone/>
          </a:pPr>
          <a:r>
            <a:rPr lang="en-CA" sz="1300" kern="1200" dirty="0"/>
            <a:t>- The OCP platform team will need to monitor and report on integration toolkit licensing compliance for the entire cluster.</a:t>
          </a:r>
        </a:p>
      </dsp:txBody>
      <dsp:txXfrm>
        <a:off x="2589587" y="3462477"/>
        <a:ext cx="5403724" cy="1573020"/>
      </dsp:txXfrm>
    </dsp:sp>
    <dsp:sp modelId="{6E6590EA-1A6B-491A-9EDE-608F07284A38}">
      <dsp:nvSpPr>
        <dsp:cNvPr id="0" name=""/>
        <dsp:cNvSpPr/>
      </dsp:nvSpPr>
      <dsp:spPr>
        <a:xfrm>
          <a:off x="919727" y="3462477"/>
          <a:ext cx="1557290" cy="157302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DFC01-CB0B-4888-A6AA-DA71DC0F5CC3}">
      <dsp:nvSpPr>
        <dsp:cNvPr id="0" name=""/>
        <dsp:cNvSpPr/>
      </dsp:nvSpPr>
      <dsp:spPr>
        <a:xfrm>
          <a:off x="833" y="0"/>
          <a:ext cx="2166139" cy="4152302"/>
        </a:xfrm>
        <a:prstGeom prst="roundRect">
          <a:avLst>
            <a:gd name="adj" fmla="val 10000"/>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b="1" kern="1200" dirty="0"/>
            <a:t>Option 1</a:t>
          </a:r>
        </a:p>
        <a:p>
          <a:pPr marL="0" lvl="0" indent="0" algn="ctr" defTabSz="889000">
            <a:lnSpc>
              <a:spcPct val="90000"/>
            </a:lnSpc>
            <a:spcBef>
              <a:spcPct val="0"/>
            </a:spcBef>
            <a:spcAft>
              <a:spcPct val="35000"/>
            </a:spcAft>
            <a:buNone/>
          </a:pPr>
          <a:r>
            <a:rPr lang="en-CA" sz="2000" kern="1200" dirty="0"/>
            <a:t>Red Hat Integration Toolkit Licensing</a:t>
          </a:r>
        </a:p>
      </dsp:txBody>
      <dsp:txXfrm>
        <a:off x="833" y="0"/>
        <a:ext cx="2166139" cy="1245690"/>
      </dsp:txXfrm>
    </dsp:sp>
    <dsp:sp modelId="{7C9839A0-6B43-48EA-8FD7-A6234FAE641F}">
      <dsp:nvSpPr>
        <dsp:cNvPr id="0" name=""/>
        <dsp:cNvSpPr/>
      </dsp:nvSpPr>
      <dsp:spPr>
        <a:xfrm>
          <a:off x="217447" y="1246907"/>
          <a:ext cx="1732911" cy="1251975"/>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CA" sz="1000" kern="1200" dirty="0"/>
            <a:t>Estimated Licensing Cost under the MSRP</a:t>
          </a:r>
        </a:p>
        <a:p>
          <a:pPr marL="0" lvl="0" indent="0" algn="ctr" defTabSz="444500">
            <a:lnSpc>
              <a:spcPct val="90000"/>
            </a:lnSpc>
            <a:spcBef>
              <a:spcPct val="0"/>
            </a:spcBef>
            <a:spcAft>
              <a:spcPct val="35000"/>
            </a:spcAft>
            <a:buNone/>
          </a:pPr>
          <a:endParaRPr lang="en-CA" sz="1000" kern="1200" dirty="0"/>
        </a:p>
        <a:p>
          <a:pPr marL="0" lvl="0" indent="0" algn="ctr" defTabSz="444500">
            <a:lnSpc>
              <a:spcPct val="90000"/>
            </a:lnSpc>
            <a:spcBef>
              <a:spcPct val="0"/>
            </a:spcBef>
            <a:spcAft>
              <a:spcPct val="35000"/>
            </a:spcAft>
            <a:buNone/>
          </a:pPr>
          <a:r>
            <a:rPr lang="en-CA" sz="1000" kern="1200" dirty="0"/>
            <a:t>24 core licensing at $87-90K annually</a:t>
          </a:r>
        </a:p>
      </dsp:txBody>
      <dsp:txXfrm>
        <a:off x="254116" y="1283576"/>
        <a:ext cx="1659573" cy="1178637"/>
      </dsp:txXfrm>
    </dsp:sp>
    <dsp:sp modelId="{1C1C87C3-9F34-4B15-BEA2-6FB246E2D492}">
      <dsp:nvSpPr>
        <dsp:cNvPr id="0" name=""/>
        <dsp:cNvSpPr/>
      </dsp:nvSpPr>
      <dsp:spPr>
        <a:xfrm>
          <a:off x="217447" y="2691494"/>
          <a:ext cx="1732911" cy="1251975"/>
        </a:xfrm>
        <a:prstGeom prst="roundRect">
          <a:avLst>
            <a:gd name="adj" fmla="val 10000"/>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CA" sz="1000" b="1" u="sng" kern="1200" dirty="0"/>
            <a:t>Benefits:</a:t>
          </a:r>
        </a:p>
        <a:p>
          <a:pPr marL="0" lvl="0" indent="0" algn="ctr" defTabSz="444500">
            <a:lnSpc>
              <a:spcPct val="90000"/>
            </a:lnSpc>
            <a:spcBef>
              <a:spcPct val="0"/>
            </a:spcBef>
            <a:spcAft>
              <a:spcPct val="35000"/>
            </a:spcAft>
            <a:buNone/>
          </a:pPr>
          <a:r>
            <a:rPr lang="en-CA" sz="1000" kern="1200" dirty="0"/>
            <a:t>ISB SME’s can connect directly with the supplier anytime</a:t>
          </a:r>
        </a:p>
        <a:p>
          <a:pPr marL="0" lvl="0" indent="0" algn="ctr" defTabSz="444500">
            <a:lnSpc>
              <a:spcPct val="90000"/>
            </a:lnSpc>
            <a:spcBef>
              <a:spcPct val="0"/>
            </a:spcBef>
            <a:spcAft>
              <a:spcPct val="35000"/>
            </a:spcAft>
            <a:buNone/>
          </a:pPr>
          <a:r>
            <a:rPr lang="en-CA" sz="1000" kern="1200" dirty="0"/>
            <a:t>Vendor teams support ISB SME’s can connect directly with the supplier anytime</a:t>
          </a:r>
        </a:p>
      </dsp:txBody>
      <dsp:txXfrm>
        <a:off x="254116" y="2728163"/>
        <a:ext cx="1659573" cy="1178637"/>
      </dsp:txXfrm>
    </dsp:sp>
    <dsp:sp modelId="{CB8D70D3-3A34-4C5F-A8AC-8BFDF087C9A0}">
      <dsp:nvSpPr>
        <dsp:cNvPr id="0" name=""/>
        <dsp:cNvSpPr/>
      </dsp:nvSpPr>
      <dsp:spPr>
        <a:xfrm>
          <a:off x="2329433" y="0"/>
          <a:ext cx="2166139" cy="4152302"/>
        </a:xfrm>
        <a:prstGeom prst="roundRect">
          <a:avLst>
            <a:gd name="adj" fmla="val 10000"/>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t>Option 2</a:t>
          </a:r>
        </a:p>
        <a:p>
          <a:pPr marL="0" lvl="0" indent="0" algn="ctr" defTabSz="800100">
            <a:lnSpc>
              <a:spcPct val="90000"/>
            </a:lnSpc>
            <a:spcBef>
              <a:spcPct val="0"/>
            </a:spcBef>
            <a:spcAft>
              <a:spcPct val="35000"/>
            </a:spcAft>
            <a:buNone/>
          </a:pPr>
          <a:r>
            <a:rPr lang="en-CA" sz="1600" b="0" kern="1200" dirty="0"/>
            <a:t>Implement Each Open Source Solution Separately</a:t>
          </a:r>
        </a:p>
      </dsp:txBody>
      <dsp:txXfrm>
        <a:off x="2329433" y="0"/>
        <a:ext cx="2166139" cy="1245690"/>
      </dsp:txXfrm>
    </dsp:sp>
    <dsp:sp modelId="{319322B4-4A88-4113-B988-5739A087A469}">
      <dsp:nvSpPr>
        <dsp:cNvPr id="0" name=""/>
        <dsp:cNvSpPr/>
      </dsp:nvSpPr>
      <dsp:spPr>
        <a:xfrm>
          <a:off x="2546047" y="1246907"/>
          <a:ext cx="1732911" cy="1251975"/>
        </a:xfrm>
        <a:prstGeom prst="roundRect">
          <a:avLst>
            <a:gd name="adj" fmla="val 10000"/>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CA" sz="1000" kern="1200" dirty="0"/>
            <a:t>Cost is unknown</a:t>
          </a:r>
        </a:p>
      </dsp:txBody>
      <dsp:txXfrm>
        <a:off x="2582716" y="1283576"/>
        <a:ext cx="1659573" cy="1178637"/>
      </dsp:txXfrm>
    </dsp:sp>
    <dsp:sp modelId="{5D913F91-4D60-4CAC-9100-507E6E4622A0}">
      <dsp:nvSpPr>
        <dsp:cNvPr id="0" name=""/>
        <dsp:cNvSpPr/>
      </dsp:nvSpPr>
      <dsp:spPr>
        <a:xfrm>
          <a:off x="2546047" y="2691494"/>
          <a:ext cx="1732911" cy="1251975"/>
        </a:xfrm>
        <a:prstGeom prst="roundRect">
          <a:avLst>
            <a:gd name="adj" fmla="val 10000"/>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CA" sz="1000" b="1" u="sng" kern="1200" dirty="0"/>
            <a:t>Impacts:</a:t>
          </a:r>
        </a:p>
        <a:p>
          <a:pPr marL="0" lvl="0" indent="0" algn="ctr" defTabSz="444500">
            <a:lnSpc>
              <a:spcPct val="90000"/>
            </a:lnSpc>
            <a:spcBef>
              <a:spcPct val="0"/>
            </a:spcBef>
            <a:spcAft>
              <a:spcPct val="35000"/>
            </a:spcAft>
            <a:buNone/>
          </a:pPr>
          <a:r>
            <a:rPr lang="en-CA" sz="1000" kern="1200" dirty="0"/>
            <a:t>Time required to configure and tune each open source deployment.</a:t>
          </a:r>
        </a:p>
        <a:p>
          <a:pPr marL="0" lvl="0" indent="0" algn="ctr" defTabSz="444500">
            <a:lnSpc>
              <a:spcPct val="90000"/>
            </a:lnSpc>
            <a:spcBef>
              <a:spcPct val="0"/>
            </a:spcBef>
            <a:spcAft>
              <a:spcPct val="35000"/>
            </a:spcAft>
            <a:buNone/>
          </a:pPr>
          <a:r>
            <a:rPr lang="en-CA" sz="1000" kern="1200" dirty="0"/>
            <a:t>More work and vendor dependent.</a:t>
          </a:r>
        </a:p>
      </dsp:txBody>
      <dsp:txXfrm>
        <a:off x="2582716" y="2728163"/>
        <a:ext cx="1659573" cy="1178637"/>
      </dsp:txXfrm>
    </dsp:sp>
    <dsp:sp modelId="{22006029-1EE5-4D98-87D3-9ED997F4A235}">
      <dsp:nvSpPr>
        <dsp:cNvPr id="0" name=""/>
        <dsp:cNvSpPr/>
      </dsp:nvSpPr>
      <dsp:spPr>
        <a:xfrm>
          <a:off x="4658866" y="0"/>
          <a:ext cx="2166139" cy="4152302"/>
        </a:xfrm>
        <a:prstGeom prst="roundRect">
          <a:avLst>
            <a:gd name="adj" fmla="val 10000"/>
          </a:avLst>
        </a:prstGeom>
        <a:gradFill rotWithShape="0">
          <a:gsLst>
            <a:gs pos="0">
              <a:schemeClr val="accent5">
                <a:tint val="40000"/>
                <a:hueOff val="0"/>
                <a:satOff val="0"/>
                <a:lumOff val="0"/>
                <a:alphaOff val="0"/>
                <a:satMod val="103000"/>
                <a:lumMod val="102000"/>
                <a:tint val="94000"/>
              </a:schemeClr>
            </a:gs>
            <a:gs pos="50000">
              <a:schemeClr val="accent5">
                <a:tint val="40000"/>
                <a:hueOff val="0"/>
                <a:satOff val="0"/>
                <a:lumOff val="0"/>
                <a:alphaOff val="0"/>
                <a:satMod val="110000"/>
                <a:lumMod val="100000"/>
                <a:shade val="100000"/>
              </a:schemeClr>
            </a:gs>
            <a:gs pos="100000">
              <a:schemeClr val="accent5">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Note!</a:t>
          </a:r>
        </a:p>
      </dsp:txBody>
      <dsp:txXfrm>
        <a:off x="4658866" y="0"/>
        <a:ext cx="2166139" cy="1245690"/>
      </dsp:txXfrm>
    </dsp:sp>
    <dsp:sp modelId="{1CC087BE-8AFD-4716-9C02-EF6E32D7ACD3}">
      <dsp:nvSpPr>
        <dsp:cNvPr id="0" name=""/>
        <dsp:cNvSpPr/>
      </dsp:nvSpPr>
      <dsp:spPr>
        <a:xfrm>
          <a:off x="4874647" y="1246907"/>
          <a:ext cx="1732911" cy="1251975"/>
        </a:xfrm>
        <a:prstGeom prst="roundRect">
          <a:avLst>
            <a:gd name="adj" fmla="val 10000"/>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CA" sz="1000" kern="1200" dirty="0"/>
            <a:t>OCIO Platform Team will absorb some infrastructure costs</a:t>
          </a:r>
        </a:p>
      </dsp:txBody>
      <dsp:txXfrm>
        <a:off x="4911316" y="1283576"/>
        <a:ext cx="1659573" cy="1178637"/>
      </dsp:txXfrm>
    </dsp:sp>
    <dsp:sp modelId="{91E1E7DB-BADC-4AF7-BE92-4C52978C1964}">
      <dsp:nvSpPr>
        <dsp:cNvPr id="0" name=""/>
        <dsp:cNvSpPr/>
      </dsp:nvSpPr>
      <dsp:spPr>
        <a:xfrm>
          <a:off x="4874647" y="2691494"/>
          <a:ext cx="1732911" cy="1251975"/>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CA" sz="1000" kern="1200" dirty="0"/>
            <a:t>Potential costs covered are:</a:t>
          </a:r>
        </a:p>
        <a:p>
          <a:pPr marL="0" lvl="0" indent="0" algn="ctr" defTabSz="444500">
            <a:lnSpc>
              <a:spcPct val="90000"/>
            </a:lnSpc>
            <a:spcBef>
              <a:spcPct val="0"/>
            </a:spcBef>
            <a:spcAft>
              <a:spcPct val="35000"/>
            </a:spcAft>
            <a:buNone/>
          </a:pPr>
          <a:endParaRPr lang="en-CA" sz="1000" kern="1200" dirty="0"/>
        </a:p>
        <a:p>
          <a:pPr marL="0" lvl="0" indent="0" algn="ctr" defTabSz="444500">
            <a:lnSpc>
              <a:spcPct val="90000"/>
            </a:lnSpc>
            <a:spcBef>
              <a:spcPct val="0"/>
            </a:spcBef>
            <a:spcAft>
              <a:spcPct val="35000"/>
            </a:spcAft>
            <a:buNone/>
          </a:pPr>
          <a:r>
            <a:rPr lang="en-CA" sz="1000" kern="1200" dirty="0" err="1">
              <a:solidFill>
                <a:srgbClr val="FF0000"/>
              </a:solidFill>
            </a:rPr>
            <a:t>xxxxx</a:t>
          </a:r>
          <a:endParaRPr lang="en-CA" sz="1000" kern="1200" dirty="0">
            <a:solidFill>
              <a:srgbClr val="FF0000"/>
            </a:solidFill>
          </a:endParaRPr>
        </a:p>
      </dsp:txBody>
      <dsp:txXfrm>
        <a:off x="4911316" y="2728163"/>
        <a:ext cx="1659573" cy="11786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4F3ED-3788-4090-805B-DFC4CDD58B37}">
      <dsp:nvSpPr>
        <dsp:cNvPr id="0" name=""/>
        <dsp:cNvSpPr/>
      </dsp:nvSpPr>
      <dsp:spPr>
        <a:xfrm>
          <a:off x="4354" y="283225"/>
          <a:ext cx="2618481" cy="547386"/>
        </a:xfrm>
        <a:prstGeom prst="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kern="1200" dirty="0"/>
            <a:t>This is not a centralized, vendor lock-in ESB</a:t>
          </a:r>
        </a:p>
      </dsp:txBody>
      <dsp:txXfrm>
        <a:off x="4354" y="283225"/>
        <a:ext cx="2618481" cy="547386"/>
      </dsp:txXfrm>
    </dsp:sp>
    <dsp:sp modelId="{3C3BF372-997F-4E57-98A8-5BE25513101E}">
      <dsp:nvSpPr>
        <dsp:cNvPr id="0" name=""/>
        <dsp:cNvSpPr/>
      </dsp:nvSpPr>
      <dsp:spPr>
        <a:xfrm>
          <a:off x="4354" y="830612"/>
          <a:ext cx="2618481" cy="3788100"/>
        </a:xfrm>
        <a:prstGeom prst="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106680" bIns="120015" numCol="1" spcCol="1270" anchor="ctr" anchorCtr="0">
          <a:noAutofit/>
        </a:bodyPr>
        <a:lstStyle/>
        <a:p>
          <a:pPr marL="114300" lvl="1" indent="-114300" algn="ctr" defTabSz="666750">
            <a:lnSpc>
              <a:spcPct val="90000"/>
            </a:lnSpc>
            <a:spcBef>
              <a:spcPct val="0"/>
            </a:spcBef>
            <a:spcAft>
              <a:spcPct val="15000"/>
            </a:spcAft>
            <a:buNone/>
          </a:pPr>
          <a:r>
            <a:rPr lang="en-CA" sz="1500" kern="1200" dirty="0"/>
            <a:t>webMethods implements a classic centralized enterprise integration solution (ESB), which does not natively support DevOps / agile delivery.  Using an ESB requires that the ESB’s tools are used for the entire life cycle, in addition to whatever tools used in the development and operations environments.  This limitation leads to awkward, inefficient, and error-prone operations.  Red Hat Integration implements distributed integration instead.</a:t>
          </a:r>
        </a:p>
      </dsp:txBody>
      <dsp:txXfrm>
        <a:off x="4354" y="830612"/>
        <a:ext cx="2618481" cy="3788100"/>
      </dsp:txXfrm>
    </dsp:sp>
    <dsp:sp modelId="{8871CA43-C3FD-4E27-86BE-0698C13EACDC}">
      <dsp:nvSpPr>
        <dsp:cNvPr id="0" name=""/>
        <dsp:cNvSpPr/>
      </dsp:nvSpPr>
      <dsp:spPr>
        <a:xfrm>
          <a:off x="2989423" y="283225"/>
          <a:ext cx="2618481" cy="547386"/>
        </a:xfrm>
        <a:prstGeom prst="rect">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kern="1200" dirty="0"/>
            <a:t>Next Gen (Distributed) Integration</a:t>
          </a:r>
        </a:p>
      </dsp:txBody>
      <dsp:txXfrm>
        <a:off x="2989423" y="283225"/>
        <a:ext cx="2618481" cy="547386"/>
      </dsp:txXfrm>
    </dsp:sp>
    <dsp:sp modelId="{9D3B640B-509B-476B-817A-60658504B6B5}">
      <dsp:nvSpPr>
        <dsp:cNvPr id="0" name=""/>
        <dsp:cNvSpPr/>
      </dsp:nvSpPr>
      <dsp:spPr>
        <a:xfrm>
          <a:off x="2989423" y="830612"/>
          <a:ext cx="2618481" cy="3788100"/>
        </a:xfrm>
        <a:prstGeom prst="rect">
          <a:avLst/>
        </a:prstGeom>
        <a:solidFill>
          <a:schemeClr val="accent5">
            <a:tint val="40000"/>
            <a:alpha val="90000"/>
            <a:hueOff val="-2246587"/>
            <a:satOff val="-7611"/>
            <a:lumOff val="-97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106680" bIns="120015" numCol="1" spcCol="1270" anchor="ctr" anchorCtr="0">
          <a:noAutofit/>
        </a:bodyPr>
        <a:lstStyle/>
        <a:p>
          <a:pPr marL="114300" lvl="1" indent="-114300" algn="ctr" defTabSz="666750">
            <a:lnSpc>
              <a:spcPct val="90000"/>
            </a:lnSpc>
            <a:spcBef>
              <a:spcPct val="0"/>
            </a:spcBef>
            <a:spcAft>
              <a:spcPct val="15000"/>
            </a:spcAft>
            <a:buNone/>
          </a:pPr>
          <a:r>
            <a:rPr lang="en-CA" sz="1500" kern="1200" dirty="0"/>
            <a:t>Distributed integration achieves many of the same technical objectives of previous generations of ESBs, but in a way that is more adaptive to teams within an organization. As with ESBs, distributed integration technology offers transformation, routing, parsing, error handling, and alerting capabilities</a:t>
          </a:r>
        </a:p>
      </dsp:txBody>
      <dsp:txXfrm>
        <a:off x="2989423" y="830612"/>
        <a:ext cx="2618481" cy="3788100"/>
      </dsp:txXfrm>
    </dsp:sp>
    <dsp:sp modelId="{DAE897D1-592B-4E8E-BD59-BCE0AB3A7292}">
      <dsp:nvSpPr>
        <dsp:cNvPr id="0" name=""/>
        <dsp:cNvSpPr/>
      </dsp:nvSpPr>
      <dsp:spPr>
        <a:xfrm>
          <a:off x="5974493" y="283225"/>
          <a:ext cx="2618481" cy="547386"/>
        </a:xfrm>
        <a:prstGeom prst="rect">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kern="1200" dirty="0"/>
            <a:t>Event Driven</a:t>
          </a:r>
        </a:p>
      </dsp:txBody>
      <dsp:txXfrm>
        <a:off x="5974493" y="283225"/>
        <a:ext cx="2618481" cy="547386"/>
      </dsp:txXfrm>
    </dsp:sp>
    <dsp:sp modelId="{0CCC55D0-D172-4ADD-9196-E8F1F02FCA8F}">
      <dsp:nvSpPr>
        <dsp:cNvPr id="0" name=""/>
        <dsp:cNvSpPr/>
      </dsp:nvSpPr>
      <dsp:spPr>
        <a:xfrm>
          <a:off x="5974493" y="830612"/>
          <a:ext cx="2618481" cy="3788100"/>
        </a:xfrm>
        <a:prstGeom prst="rect">
          <a:avLst/>
        </a:prstGeom>
        <a:solidFill>
          <a:schemeClr val="accent5">
            <a:tint val="40000"/>
            <a:alpha val="90000"/>
            <a:hueOff val="-4493175"/>
            <a:satOff val="-15221"/>
            <a:lumOff val="-195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106680" bIns="120015" numCol="1" spcCol="1270" anchor="ctr" anchorCtr="0">
          <a:noAutofit/>
        </a:bodyPr>
        <a:lstStyle/>
        <a:p>
          <a:pPr marL="114300" lvl="1" indent="-114300" algn="ctr" defTabSz="666750">
            <a:lnSpc>
              <a:spcPct val="90000"/>
            </a:lnSpc>
            <a:spcBef>
              <a:spcPct val="0"/>
            </a:spcBef>
            <a:spcAft>
              <a:spcPct val="15000"/>
            </a:spcAft>
            <a:buNone/>
          </a:pPr>
          <a:r>
            <a:rPr lang="en-CA" sz="1500" kern="1200" dirty="0"/>
            <a:t>webMethods, like other classic ESB solutions, focuses on API-based integrations only.  Red Hat Integration focuses on event-based integration, with the ability to implement synchronous (API-based) integration when needed.  Being even-driven is different.  Rather than IT being the enterprise information repository, event-driven allows IT to be the digital business nervous system for the enterprise.</a:t>
          </a:r>
        </a:p>
      </dsp:txBody>
      <dsp:txXfrm>
        <a:off x="5974493" y="830612"/>
        <a:ext cx="2618481" cy="3788100"/>
      </dsp:txXfrm>
    </dsp:sp>
    <dsp:sp modelId="{34A04F35-7B79-43B5-85BD-F731CF77A13C}">
      <dsp:nvSpPr>
        <dsp:cNvPr id="0" name=""/>
        <dsp:cNvSpPr/>
      </dsp:nvSpPr>
      <dsp:spPr>
        <a:xfrm>
          <a:off x="8959562" y="283225"/>
          <a:ext cx="2618481" cy="547386"/>
        </a:xfrm>
        <a:prstGeom prst="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kern="1200" dirty="0"/>
            <a:t>Integration Delivery Service Team is KEY to Success</a:t>
          </a:r>
        </a:p>
      </dsp:txBody>
      <dsp:txXfrm>
        <a:off x="8959562" y="283225"/>
        <a:ext cx="2618481" cy="547386"/>
      </dsp:txXfrm>
    </dsp:sp>
    <dsp:sp modelId="{9081DA60-D7EC-4C8C-8CA1-ABF2586A18C5}">
      <dsp:nvSpPr>
        <dsp:cNvPr id="0" name=""/>
        <dsp:cNvSpPr/>
      </dsp:nvSpPr>
      <dsp:spPr>
        <a:xfrm>
          <a:off x="8959562" y="830612"/>
          <a:ext cx="2618481" cy="3788100"/>
        </a:xfrm>
        <a:prstGeom prst="rect">
          <a:avLst/>
        </a:prstGeom>
        <a:solidFill>
          <a:schemeClr val="accent5">
            <a:tint val="40000"/>
            <a:alpha val="90000"/>
            <a:hueOff val="-6739762"/>
            <a:satOff val="-22832"/>
            <a:lumOff val="-29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80010" tIns="80010" rIns="106680" bIns="120015" numCol="1" spcCol="1270" anchor="ctr" anchorCtr="0">
          <a:noAutofit/>
        </a:bodyPr>
        <a:lstStyle/>
        <a:p>
          <a:pPr marL="114300" lvl="1" indent="-114300" algn="l" defTabSz="666750">
            <a:lnSpc>
              <a:spcPct val="90000"/>
            </a:lnSpc>
            <a:spcBef>
              <a:spcPct val="0"/>
            </a:spcBef>
            <a:spcAft>
              <a:spcPct val="15000"/>
            </a:spcAft>
            <a:buChar char="•"/>
          </a:pPr>
          <a:r>
            <a:rPr lang="en-CA" sz="1500" kern="1200" dirty="0"/>
            <a:t>webMethods requires a specific skill set that is not highly available</a:t>
          </a:r>
        </a:p>
        <a:p>
          <a:pPr marL="114300" lvl="1" indent="-114300" algn="l" defTabSz="666750">
            <a:lnSpc>
              <a:spcPct val="90000"/>
            </a:lnSpc>
            <a:spcBef>
              <a:spcPct val="0"/>
            </a:spcBef>
            <a:spcAft>
              <a:spcPct val="15000"/>
            </a:spcAft>
            <a:buChar char="•"/>
          </a:pPr>
          <a:r>
            <a:rPr lang="en-CA" sz="1500" kern="1200" dirty="0"/>
            <a:t>With Red Hat Integration Support, you get highly desirable skills from the supplier and vendor teams and a that are always improving</a:t>
          </a:r>
        </a:p>
      </dsp:txBody>
      <dsp:txXfrm>
        <a:off x="8959562" y="830612"/>
        <a:ext cx="2618481" cy="378810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8B166-14A3-4C26-B017-469B274144C3}" type="datetimeFigureOut">
              <a:rPr lang="en-CA" smtClean="0"/>
              <a:t>2022-01-14</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0605A-DA9F-4288-BF7D-3EAF3938070D}" type="slidenum">
              <a:rPr lang="en-CA" smtClean="0"/>
              <a:t>‹#›</a:t>
            </a:fld>
            <a:endParaRPr lang="en-CA" dirty="0"/>
          </a:p>
        </p:txBody>
      </p:sp>
    </p:spTree>
    <p:extLst>
      <p:ext uri="{BB962C8B-B14F-4D97-AF65-F5344CB8AC3E}">
        <p14:creationId xmlns:p14="http://schemas.microsoft.com/office/powerpoint/2010/main" val="1495894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1</a:t>
            </a:fld>
            <a:endParaRPr lang="en-CA" dirty="0"/>
          </a:p>
        </p:txBody>
      </p:sp>
    </p:spTree>
    <p:extLst>
      <p:ext uri="{BB962C8B-B14F-4D97-AF65-F5344CB8AC3E}">
        <p14:creationId xmlns:p14="http://schemas.microsoft.com/office/powerpoint/2010/main" val="1838886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business event records the fact that “something happened” in the business.  While a command is a synchronous API call from one system to carry out a business task in another system.</a:t>
            </a:r>
          </a:p>
          <a:p>
            <a:endParaRPr lang="en-CA" dirty="0"/>
          </a:p>
          <a:p>
            <a:r>
              <a:rPr lang="en-CA" dirty="0"/>
              <a:t>This JUSTIN / DEMS integration proof-of-concept demonstrates the following business activities and the corresponding processing:</a:t>
            </a:r>
          </a:p>
          <a:p>
            <a:endParaRPr lang="en-CA" dirty="0"/>
          </a:p>
          <a:p>
            <a:pPr marL="228600" lvl="0" indent="-228600">
              <a:buAutoNum type="arabicPeriod"/>
            </a:pPr>
            <a:r>
              <a:rPr lang="en-CA" sz="800" dirty="0"/>
              <a:t>When a new court case is created in the JUSTIN system,</a:t>
            </a:r>
          </a:p>
          <a:p>
            <a:pPr marL="685800" lvl="1" indent="-228600">
              <a:buAutoNum type="arabicPeriod"/>
            </a:pPr>
            <a:r>
              <a:rPr lang="en-CA" sz="800" dirty="0"/>
              <a:t>JUSTIN System produces the business event that a new court case has been created</a:t>
            </a:r>
          </a:p>
          <a:p>
            <a:pPr marL="685800" lvl="1" indent="-228600">
              <a:buAutoNum type="arabicPeriod"/>
            </a:pPr>
            <a:r>
              <a:rPr lang="en-CA" sz="800" dirty="0"/>
              <a:t>Notification Service processes the event and extracts KPI data</a:t>
            </a:r>
          </a:p>
          <a:p>
            <a:pPr marL="685800" lvl="1" indent="-228600">
              <a:buAutoNum type="arabicPeriod"/>
            </a:pPr>
            <a:r>
              <a:rPr lang="en-CA" sz="800" dirty="0"/>
              <a:t>DEMS System re-creates the court case based on the business event and makes the data accessible to authorized users</a:t>
            </a:r>
          </a:p>
          <a:p>
            <a:pPr marL="685800" lvl="1" indent="-228600">
              <a:buAutoNum type="arabicPeriod"/>
            </a:pPr>
            <a:endParaRPr lang="en-CA" sz="800" dirty="0"/>
          </a:p>
          <a:p>
            <a:pPr marL="228600" lvl="0" indent="-228600">
              <a:buAutoNum type="arabicPeriod"/>
            </a:pPr>
            <a:r>
              <a:rPr lang="en-CA" sz="800" dirty="0"/>
              <a:t>When a DEMS user requests accused history related to a court case,</a:t>
            </a:r>
          </a:p>
          <a:p>
            <a:pPr marL="685800" lvl="1" indent="-228600">
              <a:buAutoNum type="arabicPeriod"/>
            </a:pPr>
            <a:r>
              <a:rPr lang="en-CA" sz="800" dirty="0"/>
              <a:t>DEMS System issues a command (via API call) to Lookup Service to retrieve accused history</a:t>
            </a:r>
          </a:p>
          <a:p>
            <a:pPr marL="685800" lvl="1" indent="-228600">
              <a:buAutoNum type="arabicPeriod"/>
            </a:pPr>
            <a:r>
              <a:rPr lang="en-CA" sz="800" dirty="0"/>
              <a:t>Lookup Service creates an audit record (user id, court case #, timestamp) prior to forwarding the request to JUSTIN System</a:t>
            </a:r>
          </a:p>
          <a:p>
            <a:pPr marL="685800" lvl="1" indent="-228600">
              <a:buAutoNum type="arabicPeriod"/>
            </a:pPr>
            <a:r>
              <a:rPr lang="en-CA" sz="800" dirty="0"/>
              <a:t>JUSTIN System accepts or denies the lookup request according to internal access policies and audit requirements, and provides accused history if request is valid</a:t>
            </a:r>
          </a:p>
        </p:txBody>
      </p:sp>
      <p:sp>
        <p:nvSpPr>
          <p:cNvPr id="4" name="Slide Number Placeholder 3"/>
          <p:cNvSpPr>
            <a:spLocks noGrp="1"/>
          </p:cNvSpPr>
          <p:nvPr>
            <p:ph type="sldNum" sz="quarter" idx="5"/>
          </p:nvPr>
        </p:nvSpPr>
        <p:spPr/>
        <p:txBody>
          <a:bodyPr/>
          <a:lstStyle/>
          <a:p>
            <a:fld id="{7490605A-DA9F-4288-BF7D-3EAF3938070D}" type="slidenum">
              <a:rPr lang="en-CA" smtClean="0"/>
              <a:t>13</a:t>
            </a:fld>
            <a:endParaRPr lang="en-CA" dirty="0"/>
          </a:p>
        </p:txBody>
      </p:sp>
    </p:spTree>
    <p:extLst>
      <p:ext uri="{BB962C8B-B14F-4D97-AF65-F5344CB8AC3E}">
        <p14:creationId xmlns:p14="http://schemas.microsoft.com/office/powerpoint/2010/main" val="1096621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14</a:t>
            </a:fld>
            <a:endParaRPr lang="en-CA" dirty="0"/>
          </a:p>
        </p:txBody>
      </p:sp>
    </p:spTree>
    <p:extLst>
      <p:ext uri="{BB962C8B-B14F-4D97-AF65-F5344CB8AC3E}">
        <p14:creationId xmlns:p14="http://schemas.microsoft.com/office/powerpoint/2010/main" val="695804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15</a:t>
            </a:fld>
            <a:endParaRPr lang="en-CA" dirty="0"/>
          </a:p>
        </p:txBody>
      </p:sp>
    </p:spTree>
    <p:extLst>
      <p:ext uri="{BB962C8B-B14F-4D97-AF65-F5344CB8AC3E}">
        <p14:creationId xmlns:p14="http://schemas.microsoft.com/office/powerpoint/2010/main" val="1661438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16</a:t>
            </a:fld>
            <a:endParaRPr lang="en-CA" dirty="0"/>
          </a:p>
        </p:txBody>
      </p:sp>
    </p:spTree>
    <p:extLst>
      <p:ext uri="{BB962C8B-B14F-4D97-AF65-F5344CB8AC3E}">
        <p14:creationId xmlns:p14="http://schemas.microsoft.com/office/powerpoint/2010/main" val="4128513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2</a:t>
            </a:fld>
            <a:endParaRPr lang="en-CA" dirty="0"/>
          </a:p>
        </p:txBody>
      </p:sp>
    </p:spTree>
    <p:extLst>
      <p:ext uri="{BB962C8B-B14F-4D97-AF65-F5344CB8AC3E}">
        <p14:creationId xmlns:p14="http://schemas.microsoft.com/office/powerpoint/2010/main" val="14098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90605A-DA9F-4288-BF7D-3EAF3938070D}" type="slidenum">
              <a:rPr lang="en-CA" smtClean="0"/>
              <a:t>4</a:t>
            </a:fld>
            <a:endParaRPr lang="en-CA" dirty="0"/>
          </a:p>
        </p:txBody>
      </p:sp>
    </p:spTree>
    <p:extLst>
      <p:ext uri="{BB962C8B-B14F-4D97-AF65-F5344CB8AC3E}">
        <p14:creationId xmlns:p14="http://schemas.microsoft.com/office/powerpoint/2010/main" val="354572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5</a:t>
            </a:fld>
            <a:endParaRPr lang="en-CA" dirty="0"/>
          </a:p>
        </p:txBody>
      </p:sp>
    </p:spTree>
    <p:extLst>
      <p:ext uri="{BB962C8B-B14F-4D97-AF65-F5344CB8AC3E}">
        <p14:creationId xmlns:p14="http://schemas.microsoft.com/office/powerpoint/2010/main" val="4105442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6</a:t>
            </a:fld>
            <a:endParaRPr lang="en-CA" dirty="0"/>
          </a:p>
        </p:txBody>
      </p:sp>
    </p:spTree>
    <p:extLst>
      <p:ext uri="{BB962C8B-B14F-4D97-AF65-F5344CB8AC3E}">
        <p14:creationId xmlns:p14="http://schemas.microsoft.com/office/powerpoint/2010/main" val="2492759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7</a:t>
            </a:fld>
            <a:endParaRPr lang="en-CA" dirty="0"/>
          </a:p>
        </p:txBody>
      </p:sp>
    </p:spTree>
    <p:extLst>
      <p:ext uri="{BB962C8B-B14F-4D97-AF65-F5344CB8AC3E}">
        <p14:creationId xmlns:p14="http://schemas.microsoft.com/office/powerpoint/2010/main" val="4064713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490605A-DA9F-4288-BF7D-3EAF3938070D}" type="slidenum">
              <a:rPr lang="en-CA" smtClean="0"/>
              <a:t>9</a:t>
            </a:fld>
            <a:endParaRPr lang="en-CA" dirty="0"/>
          </a:p>
        </p:txBody>
      </p:sp>
    </p:spTree>
    <p:extLst>
      <p:ext uri="{BB962C8B-B14F-4D97-AF65-F5344CB8AC3E}">
        <p14:creationId xmlns:p14="http://schemas.microsoft.com/office/powerpoint/2010/main" val="984025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More details available at Red Hat Marketplace: https://marketplace.redhat.com/en-us/products/red-hat-integration/includes</a:t>
            </a:r>
          </a:p>
          <a:p>
            <a:endParaRPr lang="en-CA" dirty="0"/>
          </a:p>
          <a:p>
            <a:r>
              <a:rPr lang="en-CA" dirty="0"/>
              <a:t>Also included with Red Hat Integration Suite is the Red Hat 3scale API Management – an infrastructure platform on which to share, distribute, control, monetize, and provide security for APIs.  An effective API management solution is key to implementing API-first, flexible integrations.  The integration services team is working with API Programme Services (APS) in adopting the corporate API catalog and management services powered by the Kong product suite.</a:t>
            </a:r>
          </a:p>
          <a:p>
            <a:endParaRPr lang="en-CA" dirty="0"/>
          </a:p>
          <a:p>
            <a:r>
              <a:rPr lang="en-CA" dirty="0"/>
              <a:t>https://developers.redhat.com/products/3scale/overview</a:t>
            </a:r>
          </a:p>
        </p:txBody>
      </p:sp>
      <p:sp>
        <p:nvSpPr>
          <p:cNvPr id="4" name="Slide Number Placeholder 3"/>
          <p:cNvSpPr>
            <a:spLocks noGrp="1"/>
          </p:cNvSpPr>
          <p:nvPr>
            <p:ph type="sldNum" sz="quarter" idx="5"/>
          </p:nvPr>
        </p:nvSpPr>
        <p:spPr/>
        <p:txBody>
          <a:bodyPr/>
          <a:lstStyle/>
          <a:p>
            <a:fld id="{7490605A-DA9F-4288-BF7D-3EAF3938070D}" type="slidenum">
              <a:rPr lang="en-CA" smtClean="0"/>
              <a:t>10</a:t>
            </a:fld>
            <a:endParaRPr lang="en-CA" dirty="0"/>
          </a:p>
        </p:txBody>
      </p:sp>
    </p:spTree>
    <p:extLst>
      <p:ext uri="{BB962C8B-B14F-4D97-AF65-F5344CB8AC3E}">
        <p14:creationId xmlns:p14="http://schemas.microsoft.com/office/powerpoint/2010/main" val="4207029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9AAED7-EB68-B44B-A29A-E9CFE7A1147D}" type="slidenum">
              <a:rPr lang="ja-JP" altLang="en-US" smtClean="0"/>
              <a:pPr/>
              <a:t>12</a:t>
            </a:fld>
            <a:endParaRPr lang="ja-JP" altLang="en-US"/>
          </a:p>
        </p:txBody>
      </p:sp>
    </p:spTree>
    <p:extLst>
      <p:ext uri="{BB962C8B-B14F-4D97-AF65-F5344CB8AC3E}">
        <p14:creationId xmlns:p14="http://schemas.microsoft.com/office/powerpoint/2010/main" val="3337687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48C64B-5BE5-440F-9862-320046AA4A3B}" type="datetime1">
              <a:rPr lang="en-CA" smtClean="0"/>
              <a:t>2022-01-14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1326934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3D6A3B-0F10-4EFB-ABB9-4B88EDB3C89B}" type="datetime1">
              <a:rPr lang="en-CA" smtClean="0"/>
              <a:t>2022-01-14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346408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290E21-F953-4103-9EED-D47A75E54A20}" type="datetime1">
              <a:rPr lang="en-CA" smtClean="0"/>
              <a:t>2022-01-14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3082517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marL="228600" indent="-228600" algn="l" defTabSz="914400" rtl="0" eaLnBrk="1" latinLnBrk="0" hangingPunct="1">
              <a:lnSpc>
                <a:spcPct val="100000"/>
              </a:lnSpc>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dirty="0"/>
              <a:t>© 2021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dirty="0"/>
              <a:t>[Title]</a:t>
            </a:r>
          </a:p>
        </p:txBody>
      </p:sp>
    </p:spTree>
    <p:extLst>
      <p:ext uri="{BB962C8B-B14F-4D97-AF65-F5344CB8AC3E}">
        <p14:creationId xmlns:p14="http://schemas.microsoft.com/office/powerpoint/2010/main" val="397808267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046246"/>
            <a:ext cx="10515600" cy="726262"/>
          </a:xfrm>
        </p:spPr>
        <p:txBody>
          <a:bodyPr/>
          <a:lstStyle>
            <a:lvl1pPr>
              <a:defRPr>
                <a:solidFill>
                  <a:schemeClr val="accent1">
                    <a:lumMod val="75000"/>
                  </a:schemeClr>
                </a:solidFill>
              </a:defRPr>
            </a:lvl1pPr>
          </a:lstStyle>
          <a:p>
            <a:r>
              <a:rPr lang="en-US" dirty="0"/>
              <a:t>Click to edit Master title style</a:t>
            </a:r>
          </a:p>
        </p:txBody>
      </p:sp>
      <p:sp>
        <p:nvSpPr>
          <p:cNvPr id="3" name="Content Placeholder 2"/>
          <p:cNvSpPr>
            <a:spLocks noGrp="1"/>
          </p:cNvSpPr>
          <p:nvPr>
            <p:ph idx="1"/>
          </p:nvPr>
        </p:nvSpPr>
        <p:spPr>
          <a:xfrm>
            <a:off x="838200" y="1906292"/>
            <a:ext cx="10515600" cy="4388825"/>
          </a:xfrm>
        </p:spPr>
        <p:txBody>
          <a:bodyPr/>
          <a:lstStyle>
            <a:lvl1pPr>
              <a:lnSpc>
                <a:spcPct val="100000"/>
              </a:lnSpc>
              <a:spcAft>
                <a:spcPts val="400"/>
              </a:spcAft>
              <a:defRPr/>
            </a:lvl1pPr>
            <a:lvl2pPr>
              <a:lnSpc>
                <a:spcPct val="100000"/>
              </a:lnSpc>
              <a:spcBef>
                <a:spcPts val="600"/>
              </a:spcBef>
              <a:spcAft>
                <a:spcPts val="300"/>
              </a:spcAft>
              <a:defRPr>
                <a:solidFill>
                  <a:schemeClr val="accent1">
                    <a:lumMod val="75000"/>
                  </a:schemeClr>
                </a:solidFill>
              </a:defRPr>
            </a:lvl2pPr>
            <a:lvl3pPr>
              <a:defRPr>
                <a:solidFill>
                  <a:schemeClr val="accent1">
                    <a:lumMod val="75000"/>
                  </a:schemeClr>
                </a:solidFill>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E99481-2DBD-4A1B-9176-113C7E5708F2}" type="datetime1">
              <a:rPr lang="en-CA" smtClean="0"/>
              <a:t>2022-01-14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3907739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9658CA5C-60C6-46FE-B31C-E931234ED2B4}" type="datetime1">
              <a:rPr lang="en-CA" smtClean="0"/>
              <a:t>2022-01-14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2416092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142680"/>
            <a:ext cx="5181600" cy="4351338"/>
          </a:xfrm>
        </p:spPr>
        <p:txBody>
          <a:bodyPr/>
          <a:lstStyle>
            <a:lvl1pPr>
              <a:defRPr baseline="0">
                <a:solidFill>
                  <a:schemeClr val="accent1">
                    <a:lumMod val="75000"/>
                  </a:schemeClr>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142680"/>
            <a:ext cx="5181600" cy="4351338"/>
          </a:xfrm>
        </p:spPr>
        <p:txBody>
          <a:bodyPr/>
          <a:lstStyle>
            <a:lvl1pPr>
              <a:defRPr baseline="0">
                <a:solidFill>
                  <a:schemeClr val="accent1">
                    <a:lumMod val="75000"/>
                  </a:schemeClr>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3AB4305-5555-47FC-A0E3-9B195D644023}" type="datetime1">
              <a:rPr lang="en-CA" smtClean="0"/>
              <a:t>2022-01-14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1327887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3EFA4A-BC82-4EF5-8E7F-0544CF977204}" type="datetime1">
              <a:rPr lang="en-CA" smtClean="0"/>
              <a:t>2022-01-14</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3691262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accent1">
                    <a:lumMod val="75000"/>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91FB61E1-32D1-449F-8D76-2177C77284C2}" type="datetime1">
              <a:rPr lang="en-CA" smtClean="0"/>
              <a:t>2022-01-14</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214084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8A68B3-BF58-4576-998B-5E3B074AB5D6}" type="datetime1">
              <a:rPr lang="en-CA" smtClean="0"/>
              <a:t>2022-01-14</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1486749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7CA3EF-6673-4BDE-B770-DBA546C36814}" type="datetime1">
              <a:rPr lang="en-CA" smtClean="0"/>
              <a:t>2022-01-14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3889636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AD1237-D4D5-4E02-8C05-8E98FFBCA3C1}" type="datetime1">
              <a:rPr lang="en-CA" smtClean="0"/>
              <a:t>2022-01-14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256D41C8-E79F-4D21-8D94-C553278DED49}" type="slidenum">
              <a:rPr lang="en-CA" smtClean="0"/>
              <a:t>‹#›</a:t>
            </a:fld>
            <a:endParaRPr lang="en-CA" dirty="0"/>
          </a:p>
        </p:txBody>
      </p:sp>
    </p:spTree>
    <p:extLst>
      <p:ext uri="{BB962C8B-B14F-4D97-AF65-F5344CB8AC3E}">
        <p14:creationId xmlns:p14="http://schemas.microsoft.com/office/powerpoint/2010/main" val="1415938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176525"/>
            <a:ext cx="10515600" cy="7262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009615"/>
            <a:ext cx="10515600" cy="428550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D9CEBE-0A72-4419-98EF-2C2BE2649ACA}" type="datetime1">
              <a:rPr lang="en-CA" smtClean="0"/>
              <a:t>2022-01-14</a:t>
            </a:fld>
            <a:endParaRPr lang="en-CA"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6D41C8-E79F-4D21-8D94-C553278DED49}" type="slidenum">
              <a:rPr lang="en-CA" smtClean="0"/>
              <a:t>‹#›</a:t>
            </a:fld>
            <a:endParaRPr lang="en-CA" dirty="0"/>
          </a:p>
        </p:txBody>
      </p:sp>
      <p:pic>
        <p:nvPicPr>
          <p:cNvPr id="7" name="Picture 6">
            <a:extLst>
              <a:ext uri="{FF2B5EF4-FFF2-40B4-BE49-F238E27FC236}">
                <a16:creationId xmlns:a16="http://schemas.microsoft.com/office/drawing/2014/main" id="{3F3209CF-F765-4AF7-9EE7-2017B3123573}"/>
              </a:ext>
            </a:extLst>
          </p:cNvPr>
          <p:cNvPicPr>
            <a:picLocks noChangeAspect="1"/>
          </p:cNvPicPr>
          <p:nvPr userDrawn="1"/>
        </p:nvPicPr>
        <p:blipFill>
          <a:blip r:embed="rId14"/>
          <a:stretch>
            <a:fillRect/>
          </a:stretch>
        </p:blipFill>
        <p:spPr>
          <a:xfrm>
            <a:off x="0" y="-25380"/>
            <a:ext cx="12192000" cy="1176528"/>
          </a:xfrm>
          <a:prstGeom prst="rect">
            <a:avLst/>
          </a:prstGeom>
        </p:spPr>
      </p:pic>
    </p:spTree>
    <p:extLst>
      <p:ext uri="{BB962C8B-B14F-4D97-AF65-F5344CB8AC3E}">
        <p14:creationId xmlns:p14="http://schemas.microsoft.com/office/powerpoint/2010/main" val="1654757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hyperlink" Target="https://www.redhat.com/en/products/runtimes" TargetMode="Externa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access.redhat.com/documentation/en-us/red_hat_integration/2020-q3/html/getting_started_with_debezium/introduction-debezium" TargetMode="External"/><Relationship Id="rId11" Type="http://schemas.openxmlformats.org/officeDocument/2006/relationships/image" Target="../media/image22.png"/><Relationship Id="rId5" Type="http://schemas.openxmlformats.org/officeDocument/2006/relationships/hyperlink" Target="https://marketplace.redhat.com/en-us/products/red-hat-fuse" TargetMode="External"/><Relationship Id="rId10" Type="http://schemas.openxmlformats.org/officeDocument/2006/relationships/image" Target="../media/image21.png"/><Relationship Id="rId4" Type="http://schemas.openxmlformats.org/officeDocument/2006/relationships/hyperlink" Target="https://marketplace.redhat.com/en-us/products/red-hat-amq" TargetMode="External"/><Relationship Id="rId9"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github.com/bcgov/jpss-redhat-integration-poc"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Rainbow abstract fiber optics">
            <a:extLst>
              <a:ext uri="{FF2B5EF4-FFF2-40B4-BE49-F238E27FC236}">
                <a16:creationId xmlns:a16="http://schemas.microsoft.com/office/drawing/2014/main" id="{D54BDE6A-06F5-4993-86AD-B61DC82F4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5076"/>
            <a:ext cx="12191998" cy="5802923"/>
          </a:xfrm>
          <a:prstGeom prst="rect">
            <a:avLst/>
          </a:prstGeom>
        </p:spPr>
      </p:pic>
      <p:sp>
        <p:nvSpPr>
          <p:cNvPr id="6" name="Content Placeholder 5">
            <a:extLst>
              <a:ext uri="{FF2B5EF4-FFF2-40B4-BE49-F238E27FC236}">
                <a16:creationId xmlns:a16="http://schemas.microsoft.com/office/drawing/2014/main" id="{79F417F7-4BA0-43DE-85F0-484F683742AC}"/>
              </a:ext>
            </a:extLst>
          </p:cNvPr>
          <p:cNvSpPr>
            <a:spLocks noGrp="1"/>
          </p:cNvSpPr>
          <p:nvPr>
            <p:ph idx="1"/>
          </p:nvPr>
        </p:nvSpPr>
        <p:spPr>
          <a:xfrm>
            <a:off x="0" y="1447800"/>
            <a:ext cx="12191998" cy="4770120"/>
          </a:xfrm>
          <a:solidFill>
            <a:srgbClr val="002060">
              <a:alpha val="41000"/>
            </a:srgbClr>
          </a:solidFill>
          <a:ln w="76200" cmpd="sng">
            <a:noFill/>
          </a:ln>
        </p:spPr>
        <p:txBody>
          <a:bodyPr>
            <a:normAutofit/>
          </a:bodyPr>
          <a:lstStyle/>
          <a:p>
            <a:pPr marL="0" indent="0">
              <a:buNone/>
            </a:pPr>
            <a:endParaRPr lang="en-US" dirty="0"/>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lgn="ctr">
              <a:buNone/>
            </a:pPr>
            <a:r>
              <a:rPr lang="en-US" sz="3600" dirty="0">
                <a:solidFill>
                  <a:schemeClr val="bg1"/>
                </a:solidFill>
              </a:rPr>
              <a:t>For Review and Discussion Jan 19, 2022</a:t>
            </a:r>
          </a:p>
          <a:p>
            <a:pPr marL="0" indent="0" algn="ctr">
              <a:buNone/>
            </a:pPr>
            <a:endParaRPr lang="en-US" sz="3600" dirty="0">
              <a:solidFill>
                <a:schemeClr val="bg1"/>
              </a:solidFill>
            </a:endParaRPr>
          </a:p>
          <a:p>
            <a:pPr marL="0" indent="0" algn="ctr">
              <a:buNone/>
            </a:pPr>
            <a:r>
              <a:rPr lang="en-US" sz="2400" dirty="0">
                <a:solidFill>
                  <a:schemeClr val="bg1"/>
                </a:solidFill>
              </a:rPr>
              <a:t>Prepared by Jennifer Dowd and David Agahchen</a:t>
            </a:r>
            <a:endParaRPr lang="en-US" dirty="0">
              <a:solidFill>
                <a:schemeClr val="bg1"/>
              </a:solidFill>
            </a:endParaRPr>
          </a:p>
          <a:p>
            <a:endParaRPr lang="en-CA" dirty="0"/>
          </a:p>
        </p:txBody>
      </p:sp>
      <p:sp>
        <p:nvSpPr>
          <p:cNvPr id="5" name="Title 4">
            <a:extLst>
              <a:ext uri="{FF2B5EF4-FFF2-40B4-BE49-F238E27FC236}">
                <a16:creationId xmlns:a16="http://schemas.microsoft.com/office/drawing/2014/main" id="{7E2F7FBD-870D-48FA-99C4-735D898B5AF5}"/>
              </a:ext>
            </a:extLst>
          </p:cNvPr>
          <p:cNvSpPr>
            <a:spLocks noGrp="1"/>
          </p:cNvSpPr>
          <p:nvPr>
            <p:ph type="title"/>
          </p:nvPr>
        </p:nvSpPr>
        <p:spPr>
          <a:xfrm>
            <a:off x="210532" y="1650920"/>
            <a:ext cx="11582400" cy="1778080"/>
          </a:xfrm>
        </p:spPr>
        <p:txBody>
          <a:bodyPr/>
          <a:lstStyle/>
          <a:p>
            <a:pPr algn="ctr"/>
            <a:r>
              <a:rPr lang="en-US" sz="6000" b="1" dirty="0">
                <a:solidFill>
                  <a:schemeClr val="bg1"/>
                </a:solidFill>
              </a:rPr>
              <a:t>DEMS Integration – POC Findings and Recommendation</a:t>
            </a:r>
            <a:endParaRPr lang="en-CA" sz="6000" b="1" dirty="0">
              <a:solidFill>
                <a:schemeClr val="bg1"/>
              </a:solidFill>
            </a:endParaRPr>
          </a:p>
        </p:txBody>
      </p:sp>
      <p:sp>
        <p:nvSpPr>
          <p:cNvPr id="9" name="TextBox 8">
            <a:extLst>
              <a:ext uri="{FF2B5EF4-FFF2-40B4-BE49-F238E27FC236}">
                <a16:creationId xmlns:a16="http://schemas.microsoft.com/office/drawing/2014/main" id="{F64F5012-147B-440A-B1A2-6782C0F96C9A}"/>
              </a:ext>
            </a:extLst>
          </p:cNvPr>
          <p:cNvSpPr txBox="1"/>
          <p:nvPr/>
        </p:nvSpPr>
        <p:spPr>
          <a:xfrm>
            <a:off x="546754" y="5071190"/>
            <a:ext cx="1904215" cy="769441"/>
          </a:xfrm>
          <a:prstGeom prst="rect">
            <a:avLst/>
          </a:prstGeom>
          <a:noFill/>
        </p:spPr>
        <p:txBody>
          <a:bodyPr wrap="square" rtlCol="0">
            <a:spAutoFit/>
          </a:bodyPr>
          <a:lstStyle/>
          <a:p>
            <a:r>
              <a:rPr lang="en-CA" sz="4400" dirty="0">
                <a:solidFill>
                  <a:srgbClr val="FF0000"/>
                </a:solidFill>
              </a:rPr>
              <a:t>DRAFT</a:t>
            </a:r>
          </a:p>
        </p:txBody>
      </p:sp>
    </p:spTree>
    <p:extLst>
      <p:ext uri="{BB962C8B-B14F-4D97-AF65-F5344CB8AC3E}">
        <p14:creationId xmlns:p14="http://schemas.microsoft.com/office/powerpoint/2010/main" val="1533720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55717"/>
            <a:ext cx="12192000" cy="446823"/>
          </a:xfrm>
          <a:solidFill>
            <a:srgbClr val="002060"/>
          </a:solidFill>
        </p:spPr>
        <p:txBody>
          <a:bodyPr/>
          <a:lstStyle/>
          <a:p>
            <a:pPr algn="ctr"/>
            <a:r>
              <a:rPr lang="en-CA" sz="3200" b="1" dirty="0">
                <a:solidFill>
                  <a:schemeClr val="bg1"/>
                </a:solidFill>
              </a:rPr>
              <a:t>What is included in the Red Hat Integration Suite</a:t>
            </a:r>
            <a:br>
              <a:rPr lang="en-US" sz="3200" b="1" dirty="0"/>
            </a:br>
            <a:endParaRPr lang="en-CA" sz="3200" b="1" dirty="0"/>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sp>
        <p:nvSpPr>
          <p:cNvPr id="8" name="Content Placeholder 5">
            <a:extLst>
              <a:ext uri="{FF2B5EF4-FFF2-40B4-BE49-F238E27FC236}">
                <a16:creationId xmlns:a16="http://schemas.microsoft.com/office/drawing/2014/main" id="{78308BBD-8D57-4D48-B46E-2AE29FA4A9B2}"/>
              </a:ext>
            </a:extLst>
          </p:cNvPr>
          <p:cNvSpPr>
            <a:spLocks noGrp="1"/>
          </p:cNvSpPr>
          <p:nvPr>
            <p:ph idx="1"/>
          </p:nvPr>
        </p:nvSpPr>
        <p:spPr>
          <a:xfrm>
            <a:off x="193758" y="1709639"/>
            <a:ext cx="8562975" cy="4770120"/>
          </a:xfrm>
        </p:spPr>
        <p:txBody>
          <a:bodyPr>
            <a:normAutofit fontScale="77500" lnSpcReduction="20000"/>
          </a:bodyPr>
          <a:lstStyle/>
          <a:p>
            <a:r>
              <a:rPr lang="en-CA" b="1" dirty="0">
                <a:hlinkClick r:id="rId3"/>
              </a:rPr>
              <a:t>Red Hat Runtimes</a:t>
            </a:r>
            <a:r>
              <a:rPr lang="en-CA" dirty="0">
                <a:hlinkClick r:id="rId3"/>
              </a:rPr>
              <a:t> </a:t>
            </a:r>
            <a:r>
              <a:rPr lang="en-CA" dirty="0"/>
              <a:t>– Red Hat Runtimes is part of the Red Hat Application Services portfolio. Red Hat Runtimes is a set of products, tools, and components for developing and maintaining cloud-native applications. It offers lightweight runtimes and frameworks (like </a:t>
            </a:r>
            <a:r>
              <a:rPr lang="en-CA" dirty="0" err="1"/>
              <a:t>Quarkus</a:t>
            </a:r>
            <a:r>
              <a:rPr lang="en-CA" dirty="0"/>
              <a:t>) for highly-distributed cloud architectures, such as microservices.</a:t>
            </a:r>
          </a:p>
          <a:p>
            <a:r>
              <a:rPr lang="en-CA" b="1" dirty="0">
                <a:hlinkClick r:id="rId4"/>
              </a:rPr>
              <a:t>Events and messaging with Red Hat AMQ Streams</a:t>
            </a:r>
            <a:r>
              <a:rPr lang="en-CA" b="1" dirty="0"/>
              <a:t> </a:t>
            </a:r>
            <a:r>
              <a:rPr lang="en-CA" dirty="0"/>
              <a:t>– Red Hat AMQ Streams is a massively scalable, distributed, and high performance data streaming platform based on the Apache Kafka project. AMQ Streams provides an event streaming backbone that allows microservices and other application components to exchange data with extremely high throughput.</a:t>
            </a:r>
          </a:p>
          <a:p>
            <a:r>
              <a:rPr lang="en-CA" b="1" dirty="0">
                <a:hlinkClick r:id="rId5"/>
              </a:rPr>
              <a:t>Integration with Red Hat Fuse</a:t>
            </a:r>
            <a:r>
              <a:rPr lang="en-CA" dirty="0"/>
              <a:t> – Based on open source communities like Apache Camel and Apache ActiveMQ, it allows teams to deploy integrated services where required. The API-centric, container-based architecture decouples services so they can be created, extended, and deployed independently to implement microservices style architecture. Connect applications, data and APIs across SaaS apps, Cloud apps, on-premise apps.  This includes the Camel K integration platform built on the latest cloud-native Apache Camel solution.</a:t>
            </a:r>
          </a:p>
          <a:p>
            <a:r>
              <a:rPr lang="en-CA" b="1" dirty="0">
                <a:hlinkClick r:id="rId6"/>
              </a:rPr>
              <a:t>Change Data Capture</a:t>
            </a:r>
            <a:r>
              <a:rPr lang="en-CA" dirty="0">
                <a:hlinkClick r:id="rId6"/>
              </a:rPr>
              <a:t> </a:t>
            </a:r>
            <a:r>
              <a:rPr lang="en-CA" dirty="0"/>
              <a:t>– </a:t>
            </a:r>
            <a:r>
              <a:rPr lang="en-CA" dirty="0" err="1"/>
              <a:t>Debezium</a:t>
            </a:r>
            <a:r>
              <a:rPr lang="en-CA" dirty="0"/>
              <a:t> is a distributed platform built on Apache Kafka that turns your existing databases into event streams, so applications can see and respond immediately to each row-level change in the databases.</a:t>
            </a:r>
          </a:p>
          <a:p>
            <a:r>
              <a:rPr lang="en-CA" b="1" dirty="0"/>
              <a:t>Service Registry</a:t>
            </a:r>
            <a:r>
              <a:rPr lang="en-CA" dirty="0"/>
              <a:t> – Service Registry is a datastore for sharing standard event schemas and API designs across API and event-driven architectures. You can use Service Registry to decouple the structure of your data from your client applications, and to share and manage your data types and API descriptions at runtime using a REST interface.</a:t>
            </a:r>
          </a:p>
        </p:txBody>
      </p:sp>
      <p:pic>
        <p:nvPicPr>
          <p:cNvPr id="3" name="Picture 2">
            <a:extLst>
              <a:ext uri="{FF2B5EF4-FFF2-40B4-BE49-F238E27FC236}">
                <a16:creationId xmlns:a16="http://schemas.microsoft.com/office/drawing/2014/main" id="{D3B88F51-2CE7-4EE7-B83E-61D4EE72A04A}"/>
              </a:ext>
            </a:extLst>
          </p:cNvPr>
          <p:cNvPicPr>
            <a:picLocks noChangeAspect="1"/>
          </p:cNvPicPr>
          <p:nvPr/>
        </p:nvPicPr>
        <p:blipFill>
          <a:blip r:embed="rId7"/>
          <a:stretch>
            <a:fillRect/>
          </a:stretch>
        </p:blipFill>
        <p:spPr>
          <a:xfrm>
            <a:off x="9059773" y="1947790"/>
            <a:ext cx="1035844" cy="1222363"/>
          </a:xfrm>
          <a:prstGeom prst="rect">
            <a:avLst/>
          </a:prstGeom>
        </p:spPr>
      </p:pic>
      <p:pic>
        <p:nvPicPr>
          <p:cNvPr id="1026" name="Picture 2" descr="Apache Kafka: A message queue for tracking | Globant Blog">
            <a:extLst>
              <a:ext uri="{FF2B5EF4-FFF2-40B4-BE49-F238E27FC236}">
                <a16:creationId xmlns:a16="http://schemas.microsoft.com/office/drawing/2014/main" id="{F7DA2330-1D7A-46AE-834E-9F8EB63BAF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3217" y="1671737"/>
            <a:ext cx="1426369" cy="791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5E7B33-B7E8-4B0F-AD4E-9C5CECCC28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17355" y="3067084"/>
            <a:ext cx="2066925" cy="8421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3098B4-290E-4B3B-A9C6-632E66F43B2A}"/>
              </a:ext>
            </a:extLst>
          </p:cNvPr>
          <p:cNvPicPr>
            <a:picLocks noChangeAspect="1"/>
          </p:cNvPicPr>
          <p:nvPr/>
        </p:nvPicPr>
        <p:blipFill>
          <a:blip r:embed="rId10"/>
          <a:stretch>
            <a:fillRect/>
          </a:stretch>
        </p:blipFill>
        <p:spPr>
          <a:xfrm>
            <a:off x="10293299" y="3836165"/>
            <a:ext cx="1548218" cy="382980"/>
          </a:xfrm>
          <a:prstGeom prst="rect">
            <a:avLst/>
          </a:prstGeom>
        </p:spPr>
      </p:pic>
      <p:pic>
        <p:nvPicPr>
          <p:cNvPr id="9" name="Picture 8">
            <a:extLst>
              <a:ext uri="{FF2B5EF4-FFF2-40B4-BE49-F238E27FC236}">
                <a16:creationId xmlns:a16="http://schemas.microsoft.com/office/drawing/2014/main" id="{FD09ABC0-DEBD-41FA-9326-4769FA36C689}"/>
              </a:ext>
            </a:extLst>
          </p:cNvPr>
          <p:cNvPicPr>
            <a:picLocks noChangeAspect="1"/>
          </p:cNvPicPr>
          <p:nvPr/>
        </p:nvPicPr>
        <p:blipFill>
          <a:blip r:embed="rId11"/>
          <a:stretch>
            <a:fillRect/>
          </a:stretch>
        </p:blipFill>
        <p:spPr>
          <a:xfrm>
            <a:off x="9059773" y="4242268"/>
            <a:ext cx="1395786" cy="463771"/>
          </a:xfrm>
          <a:prstGeom prst="rect">
            <a:avLst/>
          </a:prstGeom>
        </p:spPr>
      </p:pic>
      <p:pic>
        <p:nvPicPr>
          <p:cNvPr id="11" name="Picture 10">
            <a:extLst>
              <a:ext uri="{FF2B5EF4-FFF2-40B4-BE49-F238E27FC236}">
                <a16:creationId xmlns:a16="http://schemas.microsoft.com/office/drawing/2014/main" id="{2D8B11AE-ACEA-499B-834D-E934446833FB}"/>
              </a:ext>
            </a:extLst>
          </p:cNvPr>
          <p:cNvPicPr>
            <a:picLocks noChangeAspect="1"/>
          </p:cNvPicPr>
          <p:nvPr/>
        </p:nvPicPr>
        <p:blipFill>
          <a:blip r:embed="rId12"/>
          <a:stretch>
            <a:fillRect/>
          </a:stretch>
        </p:blipFill>
        <p:spPr>
          <a:xfrm>
            <a:off x="10203217" y="2632308"/>
            <a:ext cx="1638300" cy="523875"/>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AF78B15F-07C1-40D7-BAE8-621E2E62D1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13225" y="4899127"/>
            <a:ext cx="3240402" cy="1699235"/>
          </a:xfrm>
          <a:prstGeom prst="rect">
            <a:avLst/>
          </a:prstGeom>
          <a:noFill/>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827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lane on tarmac">
            <a:extLst>
              <a:ext uri="{FF2B5EF4-FFF2-40B4-BE49-F238E27FC236}">
                <a16:creationId xmlns:a16="http://schemas.microsoft.com/office/drawing/2014/main" id="{79B216F9-1D19-4C88-9CF5-A8BF23290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3426"/>
            <a:ext cx="12192000" cy="5784574"/>
          </a:xfrm>
          <a:prstGeom prst="rect">
            <a:avLst/>
          </a:prstGeom>
        </p:spPr>
      </p:pic>
      <p:sp>
        <p:nvSpPr>
          <p:cNvPr id="2" name="Content Placeholder 1">
            <a:extLst>
              <a:ext uri="{FF2B5EF4-FFF2-40B4-BE49-F238E27FC236}">
                <a16:creationId xmlns:a16="http://schemas.microsoft.com/office/drawing/2014/main" id="{0633FA4B-6A17-463B-86FA-C87A9C80CA50}"/>
              </a:ext>
            </a:extLst>
          </p:cNvPr>
          <p:cNvSpPr>
            <a:spLocks noGrp="1"/>
          </p:cNvSpPr>
          <p:nvPr>
            <p:ph idx="1"/>
          </p:nvPr>
        </p:nvSpPr>
        <p:spPr>
          <a:xfrm>
            <a:off x="0" y="3152897"/>
            <a:ext cx="12192000" cy="1130867"/>
          </a:xfrm>
          <a:solidFill>
            <a:srgbClr val="002060">
              <a:alpha val="56000"/>
            </a:srgbClr>
          </a:solidFill>
        </p:spPr>
        <p:txBody>
          <a:bodyPr>
            <a:normAutofit fontScale="85000" lnSpcReduction="20000"/>
          </a:bodyPr>
          <a:lstStyle/>
          <a:p>
            <a:pPr marL="0" indent="0" algn="ctr">
              <a:buNone/>
            </a:pPr>
            <a:r>
              <a:rPr lang="en-CA" sz="4400" dirty="0">
                <a:solidFill>
                  <a:schemeClr val="bg1"/>
                </a:solidFill>
              </a:rPr>
              <a:t>How the Red Hat Integration Toolkit meet </a:t>
            </a:r>
          </a:p>
          <a:p>
            <a:pPr marL="0" indent="0" algn="ctr">
              <a:buNone/>
            </a:pPr>
            <a:r>
              <a:rPr lang="en-CA" sz="4400" dirty="0">
                <a:solidFill>
                  <a:schemeClr val="bg1"/>
                </a:solidFill>
              </a:rPr>
              <a:t>the requirements of DEMS Project</a:t>
            </a:r>
          </a:p>
          <a:p>
            <a:pPr algn="ctr"/>
            <a:endParaRPr lang="en-CA" sz="4400" dirty="0"/>
          </a:p>
        </p:txBody>
      </p:sp>
      <p:sp>
        <p:nvSpPr>
          <p:cNvPr id="3" name="Slide Number Placeholder 2">
            <a:extLst>
              <a:ext uri="{FF2B5EF4-FFF2-40B4-BE49-F238E27FC236}">
                <a16:creationId xmlns:a16="http://schemas.microsoft.com/office/drawing/2014/main" id="{B4E8688F-D5CF-4FEC-910A-8B592897CD0C}"/>
              </a:ext>
            </a:extLst>
          </p:cNvPr>
          <p:cNvSpPr>
            <a:spLocks noGrp="1"/>
          </p:cNvSpPr>
          <p:nvPr>
            <p:ph type="sldNum" sz="quarter" idx="11"/>
          </p:nvPr>
        </p:nvSpPr>
        <p:spPr/>
        <p:txBody>
          <a:bodyPr/>
          <a:lstStyle/>
          <a:p>
            <a:pPr algn="ctr"/>
            <a:fld id="{92EA2340-BE12-4138-BE15-7C339B03EB4B}" type="slidenum">
              <a:rPr lang="en-US" smtClean="0"/>
              <a:pPr algn="ctr"/>
              <a:t>11</a:t>
            </a:fld>
            <a:endParaRPr lang="en-US"/>
          </a:p>
        </p:txBody>
      </p:sp>
    </p:spTree>
    <p:extLst>
      <p:ext uri="{BB962C8B-B14F-4D97-AF65-F5344CB8AC3E}">
        <p14:creationId xmlns:p14="http://schemas.microsoft.com/office/powerpoint/2010/main" val="222308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7547413-C369-4B00-9A8E-86D42E7CCEFA}"/>
              </a:ext>
            </a:extLst>
          </p:cNvPr>
          <p:cNvSpPr/>
          <p:nvPr/>
        </p:nvSpPr>
        <p:spPr>
          <a:xfrm>
            <a:off x="354627" y="2211378"/>
            <a:ext cx="11532573" cy="3173826"/>
          </a:xfrm>
          <a:prstGeom prst="rect">
            <a:avLst/>
          </a:prstGeom>
          <a:solidFill>
            <a:schemeClr val="accent5">
              <a:lumMod val="40000"/>
              <a:lumOff val="6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dirty="0"/>
          </a:p>
        </p:txBody>
      </p:sp>
      <p:sp>
        <p:nvSpPr>
          <p:cNvPr id="13" name="Arrow: Down 12">
            <a:extLst>
              <a:ext uri="{FF2B5EF4-FFF2-40B4-BE49-F238E27FC236}">
                <a16:creationId xmlns:a16="http://schemas.microsoft.com/office/drawing/2014/main" id="{1EA4A6B9-8F01-4F2A-A988-30E7797E2163}"/>
              </a:ext>
            </a:extLst>
          </p:cNvPr>
          <p:cNvSpPr/>
          <p:nvPr/>
        </p:nvSpPr>
        <p:spPr>
          <a:xfrm>
            <a:off x="972788" y="2639905"/>
            <a:ext cx="328784"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a:p>
            <a:pPr algn="ctr"/>
            <a:endParaRPr lang="en-CA" dirty="0"/>
          </a:p>
          <a:p>
            <a:pPr algn="ctr"/>
            <a:endParaRPr lang="en-CA" dirty="0"/>
          </a:p>
          <a:p>
            <a:pPr algn="ctr"/>
            <a:endParaRPr lang="en-CA" dirty="0"/>
          </a:p>
          <a:p>
            <a:pPr algn="ctr"/>
            <a:endParaRPr lang="en-CA" dirty="0"/>
          </a:p>
          <a:p>
            <a:pPr algn="ctr"/>
            <a:endParaRPr lang="en-CA" dirty="0"/>
          </a:p>
        </p:txBody>
      </p:sp>
      <p:sp>
        <p:nvSpPr>
          <p:cNvPr id="6" name="Rectangle: Rounded Corners 5">
            <a:extLst>
              <a:ext uri="{FF2B5EF4-FFF2-40B4-BE49-F238E27FC236}">
                <a16:creationId xmlns:a16="http://schemas.microsoft.com/office/drawing/2014/main" id="{C3237BD5-B8C8-4496-9E42-FDE6B42E714F}"/>
              </a:ext>
            </a:extLst>
          </p:cNvPr>
          <p:cNvSpPr/>
          <p:nvPr/>
        </p:nvSpPr>
        <p:spPr>
          <a:xfrm>
            <a:off x="337161" y="5970601"/>
            <a:ext cx="11532573" cy="60423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DEMS</a:t>
            </a:r>
          </a:p>
        </p:txBody>
      </p:sp>
      <p:sp>
        <p:nvSpPr>
          <p:cNvPr id="7" name="Rectangle: Rounded Corners 6">
            <a:extLst>
              <a:ext uri="{FF2B5EF4-FFF2-40B4-BE49-F238E27FC236}">
                <a16:creationId xmlns:a16="http://schemas.microsoft.com/office/drawing/2014/main" id="{AA334F50-1DC2-465F-A01E-E9C229AED359}"/>
              </a:ext>
            </a:extLst>
          </p:cNvPr>
          <p:cNvSpPr/>
          <p:nvPr/>
        </p:nvSpPr>
        <p:spPr>
          <a:xfrm>
            <a:off x="398363" y="1584375"/>
            <a:ext cx="5970420" cy="46120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JUSTIN</a:t>
            </a:r>
          </a:p>
        </p:txBody>
      </p:sp>
      <p:sp>
        <p:nvSpPr>
          <p:cNvPr id="8" name="Rectangle: Rounded Corners 7">
            <a:extLst>
              <a:ext uri="{FF2B5EF4-FFF2-40B4-BE49-F238E27FC236}">
                <a16:creationId xmlns:a16="http://schemas.microsoft.com/office/drawing/2014/main" id="{CB111F4E-005F-4A12-A741-9996F5ADA08C}"/>
              </a:ext>
            </a:extLst>
          </p:cNvPr>
          <p:cNvSpPr/>
          <p:nvPr/>
        </p:nvSpPr>
        <p:spPr>
          <a:xfrm>
            <a:off x="6539546" y="1569227"/>
            <a:ext cx="5284264" cy="46120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CORNET</a:t>
            </a:r>
          </a:p>
        </p:txBody>
      </p:sp>
      <p:sp>
        <p:nvSpPr>
          <p:cNvPr id="9" name="Rectangle: Rounded Corners 8">
            <a:extLst>
              <a:ext uri="{FF2B5EF4-FFF2-40B4-BE49-F238E27FC236}">
                <a16:creationId xmlns:a16="http://schemas.microsoft.com/office/drawing/2014/main" id="{C636EE72-8439-4279-AB0D-75BFAE7D3795}"/>
              </a:ext>
            </a:extLst>
          </p:cNvPr>
          <p:cNvSpPr/>
          <p:nvPr/>
        </p:nvSpPr>
        <p:spPr>
          <a:xfrm>
            <a:off x="567458" y="3709800"/>
            <a:ext cx="1261186" cy="74877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200" dirty="0"/>
              <a:t>Court Case Notification Service (Queues)</a:t>
            </a:r>
          </a:p>
        </p:txBody>
      </p:sp>
      <p:sp>
        <p:nvSpPr>
          <p:cNvPr id="10" name="Rectangle: Rounded Corners 9">
            <a:extLst>
              <a:ext uri="{FF2B5EF4-FFF2-40B4-BE49-F238E27FC236}">
                <a16:creationId xmlns:a16="http://schemas.microsoft.com/office/drawing/2014/main" id="{9C3240B3-1C0F-4848-A236-FBBB6C4CCDA4}"/>
              </a:ext>
            </a:extLst>
          </p:cNvPr>
          <p:cNvSpPr/>
          <p:nvPr/>
        </p:nvSpPr>
        <p:spPr>
          <a:xfrm>
            <a:off x="450177" y="1996290"/>
            <a:ext cx="5787537" cy="560601"/>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200" dirty="0"/>
              <a:t>JUSTIN Utility Adapters</a:t>
            </a:r>
          </a:p>
        </p:txBody>
      </p:sp>
      <p:sp>
        <p:nvSpPr>
          <p:cNvPr id="12" name="TextBox 11">
            <a:extLst>
              <a:ext uri="{FF2B5EF4-FFF2-40B4-BE49-F238E27FC236}">
                <a16:creationId xmlns:a16="http://schemas.microsoft.com/office/drawing/2014/main" id="{5A1D85D2-6BF5-4A74-9EF7-B8E4BFEBB960}"/>
              </a:ext>
            </a:extLst>
          </p:cNvPr>
          <p:cNvSpPr txBox="1"/>
          <p:nvPr/>
        </p:nvSpPr>
        <p:spPr>
          <a:xfrm>
            <a:off x="1162097" y="2736034"/>
            <a:ext cx="1496922" cy="646331"/>
          </a:xfrm>
          <a:prstGeom prst="rect">
            <a:avLst/>
          </a:prstGeom>
          <a:noFill/>
        </p:spPr>
        <p:txBody>
          <a:bodyPr wrap="square" rtlCol="0">
            <a:spAutoFit/>
          </a:bodyPr>
          <a:lstStyle/>
          <a:p>
            <a:r>
              <a:rPr lang="en-CA" sz="1200" dirty="0"/>
              <a:t>Examples</a:t>
            </a:r>
          </a:p>
          <a:p>
            <a:pPr marL="171450" indent="-171450">
              <a:buFontTx/>
              <a:buChar char="-"/>
            </a:pPr>
            <a:r>
              <a:rPr lang="en-CA" sz="1200" dirty="0"/>
              <a:t>Create case</a:t>
            </a:r>
          </a:p>
          <a:p>
            <a:pPr marL="171450" indent="-171450">
              <a:buFontTx/>
              <a:buChar char="-"/>
            </a:pPr>
            <a:r>
              <a:rPr lang="en-CA" sz="1200" dirty="0"/>
              <a:t>Update case asset</a:t>
            </a:r>
          </a:p>
        </p:txBody>
      </p:sp>
      <p:sp>
        <p:nvSpPr>
          <p:cNvPr id="22" name="Rectangle: Rounded Corners 21">
            <a:extLst>
              <a:ext uri="{FF2B5EF4-FFF2-40B4-BE49-F238E27FC236}">
                <a16:creationId xmlns:a16="http://schemas.microsoft.com/office/drawing/2014/main" id="{8584D134-5152-4C83-A11A-2509E0678FFE}"/>
              </a:ext>
            </a:extLst>
          </p:cNvPr>
          <p:cNvSpPr/>
          <p:nvPr/>
        </p:nvSpPr>
        <p:spPr>
          <a:xfrm>
            <a:off x="6688670" y="2008417"/>
            <a:ext cx="5006900" cy="555423"/>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CORNET Utility Adapters</a:t>
            </a:r>
            <a:endParaRPr lang="en-CA" sz="1200" dirty="0"/>
          </a:p>
        </p:txBody>
      </p:sp>
      <p:sp>
        <p:nvSpPr>
          <p:cNvPr id="24" name="Arrow: Up 23">
            <a:extLst>
              <a:ext uri="{FF2B5EF4-FFF2-40B4-BE49-F238E27FC236}">
                <a16:creationId xmlns:a16="http://schemas.microsoft.com/office/drawing/2014/main" id="{34AD3652-BF8A-4830-A328-3A2F0B2831BB}"/>
              </a:ext>
            </a:extLst>
          </p:cNvPr>
          <p:cNvSpPr/>
          <p:nvPr/>
        </p:nvSpPr>
        <p:spPr>
          <a:xfrm>
            <a:off x="9507757" y="2710117"/>
            <a:ext cx="250511" cy="23264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TextBox 31">
            <a:extLst>
              <a:ext uri="{FF2B5EF4-FFF2-40B4-BE49-F238E27FC236}">
                <a16:creationId xmlns:a16="http://schemas.microsoft.com/office/drawing/2014/main" id="{534F4A52-C245-44B1-A758-CCC365D6AF93}"/>
              </a:ext>
            </a:extLst>
          </p:cNvPr>
          <p:cNvSpPr txBox="1"/>
          <p:nvPr/>
        </p:nvSpPr>
        <p:spPr>
          <a:xfrm>
            <a:off x="3361633" y="2730122"/>
            <a:ext cx="1569010" cy="830997"/>
          </a:xfrm>
          <a:prstGeom prst="rect">
            <a:avLst/>
          </a:prstGeom>
          <a:noFill/>
        </p:spPr>
        <p:txBody>
          <a:bodyPr wrap="square" rtlCol="0">
            <a:spAutoFit/>
          </a:bodyPr>
          <a:lstStyle/>
          <a:p>
            <a:r>
              <a:rPr lang="en-CA" sz="1200" dirty="0"/>
              <a:t>Example</a:t>
            </a:r>
          </a:p>
          <a:p>
            <a:pPr marL="171450" indent="-171450">
              <a:buFontTx/>
              <a:buChar char="-"/>
            </a:pPr>
            <a:r>
              <a:rPr lang="en-CA" sz="1200" dirty="0"/>
              <a:t>Accused history list</a:t>
            </a:r>
          </a:p>
          <a:p>
            <a:pPr marL="171450" indent="-171450">
              <a:buFontTx/>
              <a:buChar char="-"/>
            </a:pPr>
            <a:endParaRPr lang="en-CA" sz="1200" dirty="0"/>
          </a:p>
          <a:p>
            <a:pPr marL="171450" indent="-171450">
              <a:buFontTx/>
              <a:buChar char="-"/>
            </a:pPr>
            <a:endParaRPr lang="en-CA" sz="1200" dirty="0"/>
          </a:p>
        </p:txBody>
      </p:sp>
      <p:sp>
        <p:nvSpPr>
          <p:cNvPr id="35" name="Rectangle: Rounded Corners 34">
            <a:extLst>
              <a:ext uri="{FF2B5EF4-FFF2-40B4-BE49-F238E27FC236}">
                <a16:creationId xmlns:a16="http://schemas.microsoft.com/office/drawing/2014/main" id="{4A48BD3E-A6C5-4D83-80F0-6DD229FED928}"/>
              </a:ext>
            </a:extLst>
          </p:cNvPr>
          <p:cNvSpPr/>
          <p:nvPr/>
        </p:nvSpPr>
        <p:spPr>
          <a:xfrm>
            <a:off x="525164" y="5380874"/>
            <a:ext cx="9286845" cy="646565"/>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200" dirty="0"/>
              <a:t>DEMS Edge Adapters</a:t>
            </a:r>
          </a:p>
        </p:txBody>
      </p:sp>
      <p:sp>
        <p:nvSpPr>
          <p:cNvPr id="40" name="Arrow: Down 39">
            <a:extLst>
              <a:ext uri="{FF2B5EF4-FFF2-40B4-BE49-F238E27FC236}">
                <a16:creationId xmlns:a16="http://schemas.microsoft.com/office/drawing/2014/main" id="{11ABC241-A4EC-45C3-A05B-D3E2A23ECCFC}"/>
              </a:ext>
            </a:extLst>
          </p:cNvPr>
          <p:cNvSpPr/>
          <p:nvPr/>
        </p:nvSpPr>
        <p:spPr>
          <a:xfrm>
            <a:off x="5542123" y="2657629"/>
            <a:ext cx="224450"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Arrow: Down 40">
            <a:extLst>
              <a:ext uri="{FF2B5EF4-FFF2-40B4-BE49-F238E27FC236}">
                <a16:creationId xmlns:a16="http://schemas.microsoft.com/office/drawing/2014/main" id="{93FB7564-ED76-42CD-8E18-B28060BE58F1}"/>
              </a:ext>
            </a:extLst>
          </p:cNvPr>
          <p:cNvSpPr/>
          <p:nvPr/>
        </p:nvSpPr>
        <p:spPr>
          <a:xfrm rot="10800000">
            <a:off x="5397461" y="2638648"/>
            <a:ext cx="224450"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Rounded Corners 29">
            <a:extLst>
              <a:ext uri="{FF2B5EF4-FFF2-40B4-BE49-F238E27FC236}">
                <a16:creationId xmlns:a16="http://schemas.microsoft.com/office/drawing/2014/main" id="{6CCBE9B4-A142-43BA-AA34-79DC44730607}"/>
              </a:ext>
            </a:extLst>
          </p:cNvPr>
          <p:cNvSpPr/>
          <p:nvPr/>
        </p:nvSpPr>
        <p:spPr>
          <a:xfrm>
            <a:off x="4970072" y="3730979"/>
            <a:ext cx="1659641" cy="7753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User Access Lookup Service (APIs)</a:t>
            </a:r>
            <a:endParaRPr lang="en-CA" sz="1200" dirty="0"/>
          </a:p>
        </p:txBody>
      </p:sp>
      <p:sp>
        <p:nvSpPr>
          <p:cNvPr id="42" name="Arrow: Down 41">
            <a:extLst>
              <a:ext uri="{FF2B5EF4-FFF2-40B4-BE49-F238E27FC236}">
                <a16:creationId xmlns:a16="http://schemas.microsoft.com/office/drawing/2014/main" id="{37E0B3BB-229F-4935-9D9C-FD2F8E7C9B6C}"/>
              </a:ext>
            </a:extLst>
          </p:cNvPr>
          <p:cNvSpPr/>
          <p:nvPr/>
        </p:nvSpPr>
        <p:spPr>
          <a:xfrm>
            <a:off x="3095503" y="2661183"/>
            <a:ext cx="224450" cy="2402824"/>
          </a:xfrm>
          <a:prstGeom prst="downArrow">
            <a:avLst>
              <a:gd name="adj1" fmla="val 50000"/>
              <a:gd name="adj2" fmla="val 4592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Arrow: Down 42">
            <a:extLst>
              <a:ext uri="{FF2B5EF4-FFF2-40B4-BE49-F238E27FC236}">
                <a16:creationId xmlns:a16="http://schemas.microsoft.com/office/drawing/2014/main" id="{7BAC9DDF-68D0-4C9B-80C7-3E45BDA85B44}"/>
              </a:ext>
            </a:extLst>
          </p:cNvPr>
          <p:cNvSpPr/>
          <p:nvPr/>
        </p:nvSpPr>
        <p:spPr>
          <a:xfrm rot="10800000">
            <a:off x="2950841" y="2642202"/>
            <a:ext cx="224450"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Rounded Corners 18">
            <a:extLst>
              <a:ext uri="{FF2B5EF4-FFF2-40B4-BE49-F238E27FC236}">
                <a16:creationId xmlns:a16="http://schemas.microsoft.com/office/drawing/2014/main" id="{B708C6B7-6F2A-4B26-8D49-D2D0D29FEBD5}"/>
              </a:ext>
            </a:extLst>
          </p:cNvPr>
          <p:cNvSpPr/>
          <p:nvPr/>
        </p:nvSpPr>
        <p:spPr>
          <a:xfrm>
            <a:off x="2468409" y="3710209"/>
            <a:ext cx="1283619" cy="7936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200" dirty="0"/>
              <a:t>Court Case Lookup Service (APIs)</a:t>
            </a:r>
          </a:p>
        </p:txBody>
      </p:sp>
      <p:sp>
        <p:nvSpPr>
          <p:cNvPr id="44" name="TextBox 43">
            <a:extLst>
              <a:ext uri="{FF2B5EF4-FFF2-40B4-BE49-F238E27FC236}">
                <a16:creationId xmlns:a16="http://schemas.microsoft.com/office/drawing/2014/main" id="{353E912F-4513-41F0-A133-76F42A2E417D}"/>
              </a:ext>
            </a:extLst>
          </p:cNvPr>
          <p:cNvSpPr txBox="1"/>
          <p:nvPr/>
        </p:nvSpPr>
        <p:spPr>
          <a:xfrm>
            <a:off x="3268744" y="4892061"/>
            <a:ext cx="1117423" cy="646331"/>
          </a:xfrm>
          <a:prstGeom prst="rect">
            <a:avLst/>
          </a:prstGeom>
          <a:noFill/>
        </p:spPr>
        <p:txBody>
          <a:bodyPr wrap="square" rtlCol="0">
            <a:spAutoFit/>
          </a:bodyPr>
          <a:lstStyle/>
          <a:p>
            <a:r>
              <a:rPr lang="en-CA" sz="1200" dirty="0"/>
              <a:t>Integration</a:t>
            </a:r>
          </a:p>
          <a:p>
            <a:r>
              <a:rPr lang="en-CA" sz="1200" dirty="0"/>
              <a:t>Pattern #1</a:t>
            </a:r>
          </a:p>
          <a:p>
            <a:pPr marL="171450" indent="-171450">
              <a:buFontTx/>
              <a:buChar char="-"/>
            </a:pPr>
            <a:endParaRPr lang="en-CA" sz="1200" dirty="0"/>
          </a:p>
        </p:txBody>
      </p:sp>
      <p:sp>
        <p:nvSpPr>
          <p:cNvPr id="45" name="TextBox 44">
            <a:extLst>
              <a:ext uri="{FF2B5EF4-FFF2-40B4-BE49-F238E27FC236}">
                <a16:creationId xmlns:a16="http://schemas.microsoft.com/office/drawing/2014/main" id="{7DDAFD25-3E26-467B-AAC6-DFD28C5242B4}"/>
              </a:ext>
            </a:extLst>
          </p:cNvPr>
          <p:cNvSpPr txBox="1"/>
          <p:nvPr/>
        </p:nvSpPr>
        <p:spPr>
          <a:xfrm>
            <a:off x="1302693" y="4897731"/>
            <a:ext cx="1117423" cy="646331"/>
          </a:xfrm>
          <a:prstGeom prst="rect">
            <a:avLst/>
          </a:prstGeom>
          <a:noFill/>
        </p:spPr>
        <p:txBody>
          <a:bodyPr wrap="square" rtlCol="0">
            <a:spAutoFit/>
          </a:bodyPr>
          <a:lstStyle/>
          <a:p>
            <a:r>
              <a:rPr lang="en-CA" sz="1200" dirty="0"/>
              <a:t>Integration</a:t>
            </a:r>
          </a:p>
          <a:p>
            <a:r>
              <a:rPr lang="en-CA" sz="1200" dirty="0"/>
              <a:t>Pattern #2</a:t>
            </a:r>
          </a:p>
          <a:p>
            <a:pPr marL="171450" indent="-171450">
              <a:buFontTx/>
              <a:buChar char="-"/>
            </a:pPr>
            <a:endParaRPr lang="en-CA" sz="1200" dirty="0"/>
          </a:p>
        </p:txBody>
      </p:sp>
      <p:sp>
        <p:nvSpPr>
          <p:cNvPr id="46" name="TextBox 45">
            <a:extLst>
              <a:ext uri="{FF2B5EF4-FFF2-40B4-BE49-F238E27FC236}">
                <a16:creationId xmlns:a16="http://schemas.microsoft.com/office/drawing/2014/main" id="{23BCBA00-46BA-4C4A-9AB3-62621863064D}"/>
              </a:ext>
            </a:extLst>
          </p:cNvPr>
          <p:cNvSpPr txBox="1"/>
          <p:nvPr/>
        </p:nvSpPr>
        <p:spPr>
          <a:xfrm>
            <a:off x="5668070" y="4892867"/>
            <a:ext cx="1117423" cy="646331"/>
          </a:xfrm>
          <a:prstGeom prst="rect">
            <a:avLst/>
          </a:prstGeom>
          <a:noFill/>
        </p:spPr>
        <p:txBody>
          <a:bodyPr wrap="square" rtlCol="0">
            <a:spAutoFit/>
          </a:bodyPr>
          <a:lstStyle/>
          <a:p>
            <a:r>
              <a:rPr lang="en-CA" sz="1200" dirty="0"/>
              <a:t>Integration</a:t>
            </a:r>
          </a:p>
          <a:p>
            <a:r>
              <a:rPr lang="en-CA" sz="1200" dirty="0"/>
              <a:t>Pattern #2</a:t>
            </a:r>
          </a:p>
          <a:p>
            <a:pPr marL="171450" indent="-171450">
              <a:buFontTx/>
              <a:buChar char="-"/>
            </a:pPr>
            <a:endParaRPr lang="en-CA" sz="1200" dirty="0"/>
          </a:p>
        </p:txBody>
      </p:sp>
      <p:sp>
        <p:nvSpPr>
          <p:cNvPr id="47" name="Arrow: Down 46">
            <a:extLst>
              <a:ext uri="{FF2B5EF4-FFF2-40B4-BE49-F238E27FC236}">
                <a16:creationId xmlns:a16="http://schemas.microsoft.com/office/drawing/2014/main" id="{5FCAE674-C407-4180-B8F8-7623B48D1BB1}"/>
              </a:ext>
            </a:extLst>
          </p:cNvPr>
          <p:cNvSpPr/>
          <p:nvPr/>
        </p:nvSpPr>
        <p:spPr>
          <a:xfrm>
            <a:off x="7638160" y="2644523"/>
            <a:ext cx="224450"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Arrow: Down 47">
            <a:extLst>
              <a:ext uri="{FF2B5EF4-FFF2-40B4-BE49-F238E27FC236}">
                <a16:creationId xmlns:a16="http://schemas.microsoft.com/office/drawing/2014/main" id="{84E4DD6A-53D8-45AF-8955-DAE54AF1C3DC}"/>
              </a:ext>
            </a:extLst>
          </p:cNvPr>
          <p:cNvSpPr/>
          <p:nvPr/>
        </p:nvSpPr>
        <p:spPr>
          <a:xfrm rot="10800000">
            <a:off x="7493498" y="2625542"/>
            <a:ext cx="224450" cy="2402824"/>
          </a:xfrm>
          <a:prstGeom prst="downArrow">
            <a:avLst>
              <a:gd name="adj1" fmla="val 50000"/>
              <a:gd name="adj2" fmla="val 459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Rounded Corners 48">
            <a:extLst>
              <a:ext uri="{FF2B5EF4-FFF2-40B4-BE49-F238E27FC236}">
                <a16:creationId xmlns:a16="http://schemas.microsoft.com/office/drawing/2014/main" id="{6DAB8238-9DE3-4D1A-AE37-ECBAB55CB2D0}"/>
              </a:ext>
            </a:extLst>
          </p:cNvPr>
          <p:cNvSpPr/>
          <p:nvPr/>
        </p:nvSpPr>
        <p:spPr>
          <a:xfrm>
            <a:off x="9858254" y="5356959"/>
            <a:ext cx="1813847" cy="683364"/>
          </a:xfrm>
          <a:prstGeom prst="roundRect">
            <a:avLst/>
          </a:prstGeom>
          <a:solidFill>
            <a:schemeClr val="accent1">
              <a:lumMod val="7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DEMS Utility Adapters</a:t>
            </a:r>
            <a:endParaRPr lang="en-CA" sz="1200" dirty="0"/>
          </a:p>
        </p:txBody>
      </p:sp>
      <p:sp>
        <p:nvSpPr>
          <p:cNvPr id="23" name="Rectangle: Rounded Corners 22">
            <a:extLst>
              <a:ext uri="{FF2B5EF4-FFF2-40B4-BE49-F238E27FC236}">
                <a16:creationId xmlns:a16="http://schemas.microsoft.com/office/drawing/2014/main" id="{AD61E3C4-F1F1-460B-A638-564FAB894DEA}"/>
              </a:ext>
            </a:extLst>
          </p:cNvPr>
          <p:cNvSpPr/>
          <p:nvPr/>
        </p:nvSpPr>
        <p:spPr>
          <a:xfrm>
            <a:off x="6991656" y="3744263"/>
            <a:ext cx="1454413" cy="74087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e-Disclosure Eligibility Lookup Service (APIs)</a:t>
            </a:r>
            <a:endParaRPr lang="en-CA" sz="1200" dirty="0"/>
          </a:p>
        </p:txBody>
      </p:sp>
      <p:sp>
        <p:nvSpPr>
          <p:cNvPr id="50" name="Arrow: Up 49">
            <a:extLst>
              <a:ext uri="{FF2B5EF4-FFF2-40B4-BE49-F238E27FC236}">
                <a16:creationId xmlns:a16="http://schemas.microsoft.com/office/drawing/2014/main" id="{2EE5C3DB-F135-4B4E-89C7-35743415E87A}"/>
              </a:ext>
            </a:extLst>
          </p:cNvPr>
          <p:cNvSpPr/>
          <p:nvPr/>
        </p:nvSpPr>
        <p:spPr>
          <a:xfrm rot="10800000">
            <a:off x="9800714" y="2696704"/>
            <a:ext cx="250511" cy="23264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17E961E1-F5D4-402B-8F02-46A259979D26}"/>
              </a:ext>
            </a:extLst>
          </p:cNvPr>
          <p:cNvSpPr/>
          <p:nvPr/>
        </p:nvSpPr>
        <p:spPr>
          <a:xfrm>
            <a:off x="9066209" y="3747186"/>
            <a:ext cx="1454413" cy="71591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e-Disclosure Readiness Notification Service (Queues)</a:t>
            </a:r>
            <a:endParaRPr lang="en-CA" sz="1200" dirty="0"/>
          </a:p>
        </p:txBody>
      </p:sp>
      <p:sp>
        <p:nvSpPr>
          <p:cNvPr id="51" name="TextBox 50">
            <a:extLst>
              <a:ext uri="{FF2B5EF4-FFF2-40B4-BE49-F238E27FC236}">
                <a16:creationId xmlns:a16="http://schemas.microsoft.com/office/drawing/2014/main" id="{4C3A0478-80EF-4FB2-812B-087C9ABEF0FF}"/>
              </a:ext>
            </a:extLst>
          </p:cNvPr>
          <p:cNvSpPr txBox="1"/>
          <p:nvPr/>
        </p:nvSpPr>
        <p:spPr>
          <a:xfrm>
            <a:off x="7803774" y="4892695"/>
            <a:ext cx="1117423" cy="646331"/>
          </a:xfrm>
          <a:prstGeom prst="rect">
            <a:avLst/>
          </a:prstGeom>
          <a:noFill/>
        </p:spPr>
        <p:txBody>
          <a:bodyPr wrap="square" rtlCol="0">
            <a:spAutoFit/>
          </a:bodyPr>
          <a:lstStyle/>
          <a:p>
            <a:r>
              <a:rPr lang="en-CA" sz="1200" dirty="0"/>
              <a:t>Integration</a:t>
            </a:r>
          </a:p>
          <a:p>
            <a:r>
              <a:rPr lang="en-CA" sz="1200" dirty="0"/>
              <a:t>Pattern #1</a:t>
            </a:r>
          </a:p>
          <a:p>
            <a:pPr marL="171450" indent="-171450">
              <a:buFontTx/>
              <a:buChar char="-"/>
            </a:pPr>
            <a:endParaRPr lang="en-CA" sz="1200" dirty="0"/>
          </a:p>
        </p:txBody>
      </p:sp>
      <p:sp>
        <p:nvSpPr>
          <p:cNvPr id="53" name="TextBox 52">
            <a:extLst>
              <a:ext uri="{FF2B5EF4-FFF2-40B4-BE49-F238E27FC236}">
                <a16:creationId xmlns:a16="http://schemas.microsoft.com/office/drawing/2014/main" id="{662F1CF7-E07D-4E14-9F83-B908669C439A}"/>
              </a:ext>
            </a:extLst>
          </p:cNvPr>
          <p:cNvSpPr txBox="1"/>
          <p:nvPr/>
        </p:nvSpPr>
        <p:spPr>
          <a:xfrm>
            <a:off x="9994932" y="4873841"/>
            <a:ext cx="1117423" cy="646331"/>
          </a:xfrm>
          <a:prstGeom prst="rect">
            <a:avLst/>
          </a:prstGeom>
          <a:noFill/>
        </p:spPr>
        <p:txBody>
          <a:bodyPr wrap="square" rtlCol="0">
            <a:spAutoFit/>
          </a:bodyPr>
          <a:lstStyle/>
          <a:p>
            <a:r>
              <a:rPr lang="en-CA" sz="1200" dirty="0"/>
              <a:t>Integration</a:t>
            </a:r>
          </a:p>
          <a:p>
            <a:r>
              <a:rPr lang="en-CA" sz="1200" dirty="0"/>
              <a:t>Pattern #3</a:t>
            </a:r>
          </a:p>
          <a:p>
            <a:pPr marL="171450" indent="-171450">
              <a:buFontTx/>
              <a:buChar char="-"/>
            </a:pPr>
            <a:endParaRPr lang="en-CA" sz="1200" dirty="0"/>
          </a:p>
        </p:txBody>
      </p:sp>
      <p:sp>
        <p:nvSpPr>
          <p:cNvPr id="54" name="TextBox 53">
            <a:extLst>
              <a:ext uri="{FF2B5EF4-FFF2-40B4-BE49-F238E27FC236}">
                <a16:creationId xmlns:a16="http://schemas.microsoft.com/office/drawing/2014/main" id="{44CAA475-1682-4A95-BD57-B937535ED858}"/>
              </a:ext>
            </a:extLst>
          </p:cNvPr>
          <p:cNvSpPr txBox="1"/>
          <p:nvPr/>
        </p:nvSpPr>
        <p:spPr>
          <a:xfrm>
            <a:off x="5686154" y="2750544"/>
            <a:ext cx="1908132" cy="1015663"/>
          </a:xfrm>
          <a:prstGeom prst="rect">
            <a:avLst/>
          </a:prstGeom>
          <a:noFill/>
        </p:spPr>
        <p:txBody>
          <a:bodyPr wrap="square" rtlCol="0">
            <a:spAutoFit/>
          </a:bodyPr>
          <a:lstStyle/>
          <a:p>
            <a:r>
              <a:rPr lang="en-CA" sz="1200" dirty="0"/>
              <a:t>Example</a:t>
            </a:r>
          </a:p>
          <a:p>
            <a:pPr marL="171450" indent="-171450">
              <a:buFontTx/>
              <a:buChar char="-"/>
            </a:pPr>
            <a:r>
              <a:rPr lang="en-CA" sz="1200" dirty="0"/>
              <a:t>User / court case access </a:t>
            </a:r>
          </a:p>
          <a:p>
            <a:r>
              <a:rPr lang="en-CA" sz="1200" dirty="0"/>
              <a:t>permission</a:t>
            </a:r>
          </a:p>
          <a:p>
            <a:pPr marL="171450" indent="-171450">
              <a:buFontTx/>
              <a:buChar char="-"/>
            </a:pPr>
            <a:endParaRPr lang="en-CA" sz="1200" dirty="0"/>
          </a:p>
          <a:p>
            <a:pPr marL="171450" indent="-171450">
              <a:buFontTx/>
              <a:buChar char="-"/>
            </a:pPr>
            <a:endParaRPr lang="en-CA" sz="1200" dirty="0"/>
          </a:p>
        </p:txBody>
      </p:sp>
      <p:sp>
        <p:nvSpPr>
          <p:cNvPr id="55" name="TextBox 54">
            <a:extLst>
              <a:ext uri="{FF2B5EF4-FFF2-40B4-BE49-F238E27FC236}">
                <a16:creationId xmlns:a16="http://schemas.microsoft.com/office/drawing/2014/main" id="{A4708BD3-8A67-4880-92B2-9E36ED8CAEB0}"/>
              </a:ext>
            </a:extLst>
          </p:cNvPr>
          <p:cNvSpPr txBox="1"/>
          <p:nvPr/>
        </p:nvSpPr>
        <p:spPr>
          <a:xfrm>
            <a:off x="7803775" y="2764653"/>
            <a:ext cx="1644068" cy="1015663"/>
          </a:xfrm>
          <a:prstGeom prst="rect">
            <a:avLst/>
          </a:prstGeom>
          <a:noFill/>
        </p:spPr>
        <p:txBody>
          <a:bodyPr wrap="square" rtlCol="0">
            <a:spAutoFit/>
          </a:bodyPr>
          <a:lstStyle/>
          <a:p>
            <a:r>
              <a:rPr lang="en-CA" sz="1200" dirty="0"/>
              <a:t>Examples</a:t>
            </a:r>
          </a:p>
          <a:p>
            <a:pPr marL="171450" indent="-171450">
              <a:buFontTx/>
              <a:buChar char="-"/>
            </a:pPr>
            <a:r>
              <a:rPr lang="en-CA" sz="1200" dirty="0"/>
              <a:t>Eligibility status</a:t>
            </a:r>
          </a:p>
          <a:p>
            <a:pPr marL="171450" indent="-171450">
              <a:buFontTx/>
              <a:buChar char="-"/>
            </a:pPr>
            <a:r>
              <a:rPr lang="en-CA" sz="1200" dirty="0"/>
              <a:t>Bulk eligibility status</a:t>
            </a:r>
          </a:p>
          <a:p>
            <a:pPr marL="171450" indent="-171450">
              <a:buFontTx/>
              <a:buChar char="-"/>
            </a:pPr>
            <a:endParaRPr lang="en-CA" sz="1200" dirty="0"/>
          </a:p>
          <a:p>
            <a:pPr marL="171450" indent="-171450">
              <a:buFontTx/>
              <a:buChar char="-"/>
            </a:pPr>
            <a:endParaRPr lang="en-CA" sz="1200" dirty="0"/>
          </a:p>
        </p:txBody>
      </p:sp>
      <p:sp>
        <p:nvSpPr>
          <p:cNvPr id="56" name="TextBox 55">
            <a:extLst>
              <a:ext uri="{FF2B5EF4-FFF2-40B4-BE49-F238E27FC236}">
                <a16:creationId xmlns:a16="http://schemas.microsoft.com/office/drawing/2014/main" id="{EAA29510-B0B1-46EA-B741-91B21DA74410}"/>
              </a:ext>
            </a:extLst>
          </p:cNvPr>
          <p:cNvSpPr txBox="1"/>
          <p:nvPr/>
        </p:nvSpPr>
        <p:spPr>
          <a:xfrm>
            <a:off x="10093913" y="2790271"/>
            <a:ext cx="1747033" cy="830997"/>
          </a:xfrm>
          <a:prstGeom prst="rect">
            <a:avLst/>
          </a:prstGeom>
          <a:noFill/>
        </p:spPr>
        <p:txBody>
          <a:bodyPr wrap="square" rtlCol="0">
            <a:spAutoFit/>
          </a:bodyPr>
          <a:lstStyle/>
          <a:p>
            <a:r>
              <a:rPr lang="en-CA" sz="1200" dirty="0"/>
              <a:t>Example</a:t>
            </a:r>
          </a:p>
          <a:p>
            <a:pPr marL="171450" indent="-171450">
              <a:buFontTx/>
              <a:buChar char="-"/>
            </a:pPr>
            <a:r>
              <a:rPr lang="en-CA" sz="1200" dirty="0"/>
              <a:t>Readiness notification</a:t>
            </a:r>
          </a:p>
          <a:p>
            <a:pPr marL="171450" indent="-171450">
              <a:buFontTx/>
              <a:buChar char="-"/>
            </a:pPr>
            <a:r>
              <a:rPr lang="en-CA" sz="1200" dirty="0"/>
              <a:t>Notification delivered</a:t>
            </a:r>
          </a:p>
          <a:p>
            <a:pPr marL="171450" indent="-171450">
              <a:buFontTx/>
              <a:buChar char="-"/>
            </a:pPr>
            <a:endParaRPr lang="en-CA" sz="1200" dirty="0"/>
          </a:p>
        </p:txBody>
      </p:sp>
      <p:sp>
        <p:nvSpPr>
          <p:cNvPr id="52" name="Content Placeholder 5">
            <a:extLst>
              <a:ext uri="{FF2B5EF4-FFF2-40B4-BE49-F238E27FC236}">
                <a16:creationId xmlns:a16="http://schemas.microsoft.com/office/drawing/2014/main" id="{833D9179-FFA9-4A79-8CD8-C1CDE7A5BF18}"/>
              </a:ext>
            </a:extLst>
          </p:cNvPr>
          <p:cNvSpPr>
            <a:spLocks noGrp="1"/>
          </p:cNvSpPr>
          <p:nvPr>
            <p:ph idx="1"/>
          </p:nvPr>
        </p:nvSpPr>
        <p:spPr>
          <a:xfrm>
            <a:off x="304800" y="1195235"/>
            <a:ext cx="11582400" cy="461875"/>
          </a:xfrm>
        </p:spPr>
        <p:txBody>
          <a:bodyPr/>
          <a:lstStyle/>
          <a:p>
            <a:pPr marL="0" indent="0">
              <a:buNone/>
            </a:pPr>
            <a:r>
              <a:rPr lang="en-US" sz="1600" dirty="0"/>
              <a:t>Integration Service Layer for the Court Case Management Domain – CURRENT SOLUTION ARCHITECTURE</a:t>
            </a:r>
          </a:p>
          <a:p>
            <a:pPr marL="0" indent="0">
              <a:buNone/>
            </a:pPr>
            <a:endParaRPr lang="en-US" dirty="0"/>
          </a:p>
        </p:txBody>
      </p:sp>
      <p:sp>
        <p:nvSpPr>
          <p:cNvPr id="2" name="Rectangle: Rounded Corners 1">
            <a:extLst>
              <a:ext uri="{FF2B5EF4-FFF2-40B4-BE49-F238E27FC236}">
                <a16:creationId xmlns:a16="http://schemas.microsoft.com/office/drawing/2014/main" id="{2C8410A3-8E70-4E36-8D96-0615AAA14C7E}"/>
              </a:ext>
            </a:extLst>
          </p:cNvPr>
          <p:cNvSpPr/>
          <p:nvPr/>
        </p:nvSpPr>
        <p:spPr>
          <a:xfrm>
            <a:off x="304800" y="2211378"/>
            <a:ext cx="4547895" cy="332701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TextBox 2">
            <a:extLst>
              <a:ext uri="{FF2B5EF4-FFF2-40B4-BE49-F238E27FC236}">
                <a16:creationId xmlns:a16="http://schemas.microsoft.com/office/drawing/2014/main" id="{C702CCD3-9AE6-42CF-9E63-637748BFE174}"/>
              </a:ext>
            </a:extLst>
          </p:cNvPr>
          <p:cNvSpPr txBox="1"/>
          <p:nvPr/>
        </p:nvSpPr>
        <p:spPr>
          <a:xfrm>
            <a:off x="3705882" y="4478891"/>
            <a:ext cx="1196334" cy="369332"/>
          </a:xfrm>
          <a:prstGeom prst="rect">
            <a:avLst/>
          </a:prstGeom>
          <a:noFill/>
        </p:spPr>
        <p:txBody>
          <a:bodyPr wrap="square" rtlCol="0">
            <a:spAutoFit/>
          </a:bodyPr>
          <a:lstStyle/>
          <a:p>
            <a:r>
              <a:rPr lang="en-US" dirty="0">
                <a:solidFill>
                  <a:srgbClr val="FF0000"/>
                </a:solidFill>
              </a:rPr>
              <a:t>POC Scope</a:t>
            </a:r>
          </a:p>
        </p:txBody>
      </p:sp>
    </p:spTree>
    <p:extLst>
      <p:ext uri="{BB962C8B-B14F-4D97-AF65-F5344CB8AC3E}">
        <p14:creationId xmlns:p14="http://schemas.microsoft.com/office/powerpoint/2010/main" val="2432231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B80E5DAC-A6BD-4FA3-A095-5A9C7B28B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 y="1807287"/>
            <a:ext cx="7746388" cy="4364913"/>
          </a:xfrm>
          <a:prstGeom prst="rect">
            <a:avLst/>
          </a:prstGeom>
        </p:spPr>
      </p:pic>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55120"/>
            <a:ext cx="12192000" cy="438317"/>
          </a:xfrm>
          <a:solidFill>
            <a:srgbClr val="002060"/>
          </a:solidFill>
        </p:spPr>
        <p:txBody>
          <a:bodyPr/>
          <a:lstStyle/>
          <a:p>
            <a:pPr algn="ctr"/>
            <a:r>
              <a:rPr lang="en-CA" sz="3200" b="1" dirty="0">
                <a:solidFill>
                  <a:schemeClr val="bg1"/>
                </a:solidFill>
              </a:rPr>
              <a:t>Event Based, API-First DEMS Integration POC</a:t>
            </a: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sp>
        <p:nvSpPr>
          <p:cNvPr id="12" name="TextBox 11">
            <a:extLst>
              <a:ext uri="{FF2B5EF4-FFF2-40B4-BE49-F238E27FC236}">
                <a16:creationId xmlns:a16="http://schemas.microsoft.com/office/drawing/2014/main" id="{C2A8B729-782E-4B05-AC35-C7A5A7D92FEB}"/>
              </a:ext>
            </a:extLst>
          </p:cNvPr>
          <p:cNvSpPr txBox="1"/>
          <p:nvPr/>
        </p:nvSpPr>
        <p:spPr>
          <a:xfrm>
            <a:off x="8176261" y="1807287"/>
            <a:ext cx="3710940" cy="2492990"/>
          </a:xfrm>
          <a:prstGeom prst="rect">
            <a:avLst/>
          </a:prstGeom>
          <a:noFill/>
          <a:ln>
            <a:solidFill>
              <a:schemeClr val="tx1"/>
            </a:solidFill>
          </a:ln>
        </p:spPr>
        <p:txBody>
          <a:bodyPr wrap="square" rtlCol="0">
            <a:spAutoFit/>
          </a:bodyPr>
          <a:lstStyle/>
          <a:p>
            <a:r>
              <a:rPr lang="en-US" sz="1600" b="1" dirty="0"/>
              <a:t>Event Model</a:t>
            </a:r>
          </a:p>
          <a:p>
            <a:r>
              <a:rPr lang="en-US" sz="1000" b="1" dirty="0"/>
              <a:t>Events / Commands</a:t>
            </a:r>
          </a:p>
          <a:p>
            <a:pPr marL="457200" indent="-228600">
              <a:buFont typeface="+mj-lt"/>
              <a:buAutoNum type="arabicPeriod"/>
            </a:pPr>
            <a:r>
              <a:rPr lang="en-US" sz="800" dirty="0"/>
              <a:t>Court Case Created</a:t>
            </a:r>
          </a:p>
          <a:p>
            <a:pPr marL="457200" indent="-228600">
              <a:buFont typeface="+mj-lt"/>
              <a:buAutoNum type="arabicPeriod"/>
            </a:pPr>
            <a:r>
              <a:rPr lang="en-US" sz="800" dirty="0"/>
              <a:t>Get Accused History</a:t>
            </a:r>
          </a:p>
          <a:p>
            <a:endParaRPr lang="en-US" sz="800" b="1" dirty="0"/>
          </a:p>
          <a:p>
            <a:r>
              <a:rPr lang="en-US" sz="1000" b="1" dirty="0"/>
              <a:t>Actors</a:t>
            </a:r>
          </a:p>
          <a:p>
            <a:pPr marL="457200" indent="-228600">
              <a:buFont typeface="Arial" panose="020B0604020202020204" pitchFamily="34" charset="0"/>
              <a:buChar char="•"/>
            </a:pPr>
            <a:r>
              <a:rPr lang="en-US" sz="800" dirty="0"/>
              <a:t>JUSTIN System</a:t>
            </a:r>
          </a:p>
          <a:p>
            <a:pPr marL="457200" indent="-228600">
              <a:buFont typeface="Arial" panose="020B0604020202020204" pitchFamily="34" charset="0"/>
              <a:buChar char="•"/>
            </a:pPr>
            <a:r>
              <a:rPr lang="en-US" sz="800" dirty="0"/>
              <a:t>DEMS User</a:t>
            </a:r>
          </a:p>
          <a:p>
            <a:pPr marL="0" lvl="1"/>
            <a:endParaRPr lang="en-US" sz="800" dirty="0"/>
          </a:p>
          <a:p>
            <a:r>
              <a:rPr lang="en-US" sz="1000" b="1" dirty="0"/>
              <a:t>API-First Domain Services</a:t>
            </a:r>
          </a:p>
          <a:p>
            <a:pPr marL="457200" indent="-228600">
              <a:buFont typeface="Arial" panose="020B0604020202020204" pitchFamily="34" charset="0"/>
              <a:buChar char="•"/>
            </a:pPr>
            <a:r>
              <a:rPr lang="en-US" sz="800" dirty="0"/>
              <a:t>Notification Service</a:t>
            </a:r>
          </a:p>
          <a:p>
            <a:pPr marL="457200" indent="-228600">
              <a:buFont typeface="Arial" panose="020B0604020202020204" pitchFamily="34" charset="0"/>
              <a:buChar char="•"/>
            </a:pPr>
            <a:r>
              <a:rPr lang="en-US" sz="800" dirty="0"/>
              <a:t>Lookup service</a:t>
            </a:r>
          </a:p>
          <a:p>
            <a:pPr marL="0" lvl="1" indent="-285750">
              <a:buFont typeface="Arial" panose="020B0604020202020204" pitchFamily="34" charset="0"/>
              <a:buChar char="•"/>
            </a:pPr>
            <a:endParaRPr lang="en-US" sz="1000" dirty="0"/>
          </a:p>
          <a:p>
            <a:r>
              <a:rPr lang="en-US" sz="1000" b="1" dirty="0"/>
              <a:t>Event Topics</a:t>
            </a:r>
          </a:p>
          <a:p>
            <a:pPr marL="457200" indent="-228600">
              <a:buFont typeface="Arial" panose="020B0604020202020204" pitchFamily="34" charset="0"/>
              <a:buChar char="•"/>
            </a:pPr>
            <a:r>
              <a:rPr lang="en-US" sz="800" dirty="0"/>
              <a:t>Court Cases</a:t>
            </a:r>
          </a:p>
          <a:p>
            <a:pPr marL="457200" indent="-228600">
              <a:buFont typeface="Arial" panose="020B0604020202020204" pitchFamily="34" charset="0"/>
              <a:buChar char="•"/>
            </a:pPr>
            <a:r>
              <a:rPr lang="en-US" sz="800" dirty="0"/>
              <a:t>KPIs (non-personal key performance indicators)</a:t>
            </a:r>
          </a:p>
          <a:p>
            <a:pPr marL="457200" indent="-228600">
              <a:buFont typeface="Arial" panose="020B0604020202020204" pitchFamily="34" charset="0"/>
              <a:buChar char="•"/>
            </a:pPr>
            <a:r>
              <a:rPr lang="en-US" sz="800" dirty="0"/>
              <a:t>Audits</a:t>
            </a:r>
          </a:p>
        </p:txBody>
      </p:sp>
      <p:sp>
        <p:nvSpPr>
          <p:cNvPr id="14" name="TextBox 13">
            <a:extLst>
              <a:ext uri="{FF2B5EF4-FFF2-40B4-BE49-F238E27FC236}">
                <a16:creationId xmlns:a16="http://schemas.microsoft.com/office/drawing/2014/main" id="{F2AF7E00-789F-4992-9A54-6D909A10B90C}"/>
              </a:ext>
            </a:extLst>
          </p:cNvPr>
          <p:cNvSpPr txBox="1"/>
          <p:nvPr/>
        </p:nvSpPr>
        <p:spPr>
          <a:xfrm>
            <a:off x="845819" y="6286087"/>
            <a:ext cx="6873241" cy="369332"/>
          </a:xfrm>
          <a:prstGeom prst="rect">
            <a:avLst/>
          </a:prstGeom>
          <a:noFill/>
        </p:spPr>
        <p:txBody>
          <a:bodyPr wrap="square" rtlCol="0">
            <a:spAutoFit/>
          </a:bodyPr>
          <a:lstStyle/>
          <a:p>
            <a:r>
              <a:rPr lang="en-US" dirty="0"/>
              <a:t>GitHub Repo: </a:t>
            </a:r>
            <a:r>
              <a:rPr lang="en-US" dirty="0">
                <a:hlinkClick r:id="rId4"/>
              </a:rPr>
              <a:t>https://github.com/bcgov/jpss-redhat-integration-poc</a:t>
            </a:r>
            <a:endParaRPr lang="en-US" dirty="0"/>
          </a:p>
        </p:txBody>
      </p:sp>
      <p:sp>
        <p:nvSpPr>
          <p:cNvPr id="8" name="TextBox 7">
            <a:extLst>
              <a:ext uri="{FF2B5EF4-FFF2-40B4-BE49-F238E27FC236}">
                <a16:creationId xmlns:a16="http://schemas.microsoft.com/office/drawing/2014/main" id="{B4A19880-5208-42C0-A19A-D92F0A526781}"/>
              </a:ext>
            </a:extLst>
          </p:cNvPr>
          <p:cNvSpPr txBox="1"/>
          <p:nvPr/>
        </p:nvSpPr>
        <p:spPr>
          <a:xfrm>
            <a:off x="8176261" y="4436921"/>
            <a:ext cx="3710940" cy="2215991"/>
          </a:xfrm>
          <a:prstGeom prst="rect">
            <a:avLst/>
          </a:prstGeom>
          <a:noFill/>
          <a:ln>
            <a:solidFill>
              <a:schemeClr val="tx1"/>
            </a:solidFill>
          </a:ln>
        </p:spPr>
        <p:txBody>
          <a:bodyPr wrap="square" rtlCol="0">
            <a:spAutoFit/>
          </a:bodyPr>
          <a:lstStyle/>
          <a:p>
            <a:r>
              <a:rPr lang="en-US" sz="1600" b="1" dirty="0"/>
              <a:t>Data Flow and Business Activities</a:t>
            </a:r>
          </a:p>
          <a:p>
            <a:pPr marL="114300" lvl="0" indent="-114300" defTabSz="860425">
              <a:buAutoNum type="arabicPeriod"/>
            </a:pPr>
            <a:r>
              <a:rPr lang="en-CA" sz="800" dirty="0"/>
              <a:t>When a new court case is created in the JUSTIN system,</a:t>
            </a:r>
          </a:p>
          <a:p>
            <a:pPr lvl="1" indent="-228600" defTabSz="860425">
              <a:buAutoNum type="arabicPeriod"/>
            </a:pPr>
            <a:r>
              <a:rPr lang="en-CA" sz="800" dirty="0"/>
              <a:t>JUSTIN System produces the business event that a new court case has been created</a:t>
            </a:r>
          </a:p>
          <a:p>
            <a:pPr lvl="1" indent="-228600" defTabSz="860425">
              <a:buAutoNum type="arabicPeriod"/>
            </a:pPr>
            <a:r>
              <a:rPr lang="en-CA" sz="800" dirty="0"/>
              <a:t>Notification Service processes the event and extracts KPI data</a:t>
            </a:r>
          </a:p>
          <a:p>
            <a:pPr lvl="1" indent="-228600" defTabSz="860425">
              <a:buAutoNum type="arabicPeriod"/>
            </a:pPr>
            <a:r>
              <a:rPr lang="en-CA" sz="800" dirty="0"/>
              <a:t>DEMS System re-creates the court case based on the business event and makes the data accessible to authorized users</a:t>
            </a:r>
          </a:p>
          <a:p>
            <a:pPr marL="685800" lvl="1" indent="-228600" defTabSz="860425">
              <a:buAutoNum type="arabicPeriod"/>
            </a:pPr>
            <a:endParaRPr lang="en-CA" sz="800" dirty="0"/>
          </a:p>
          <a:p>
            <a:pPr marL="114300" lvl="0" indent="-114300" defTabSz="860425">
              <a:buAutoNum type="arabicPeriod"/>
            </a:pPr>
            <a:r>
              <a:rPr lang="en-CA" sz="800" dirty="0"/>
              <a:t>When a DEMS user requests accused history related to a court case,</a:t>
            </a:r>
          </a:p>
          <a:p>
            <a:pPr lvl="1" indent="-228600" defTabSz="860425">
              <a:buAutoNum type="arabicPeriod"/>
            </a:pPr>
            <a:r>
              <a:rPr lang="en-CA" sz="800" dirty="0"/>
              <a:t>DEMS System issues a command (via API call) to Lookup Service to retrieve accused history</a:t>
            </a:r>
          </a:p>
          <a:p>
            <a:pPr lvl="1" indent="-228600" defTabSz="860425">
              <a:buAutoNum type="arabicPeriod"/>
            </a:pPr>
            <a:r>
              <a:rPr lang="en-CA" sz="800" dirty="0"/>
              <a:t>Lookup Service creates an audit record (user id, court case #, timestamp) prior to forwarding the request to JUSTIN System</a:t>
            </a:r>
          </a:p>
          <a:p>
            <a:pPr lvl="1" indent="-228600" defTabSz="860425">
              <a:buAutoNum type="arabicPeriod"/>
            </a:pPr>
            <a:r>
              <a:rPr lang="en-CA" sz="800" dirty="0"/>
              <a:t>JUSTIN System accepts or denies the lookup request according to internal access policies and audit requirements, and provides accused history if request is valid</a:t>
            </a:r>
          </a:p>
        </p:txBody>
      </p:sp>
      <p:grpSp>
        <p:nvGrpSpPr>
          <p:cNvPr id="27" name="Group 26">
            <a:extLst>
              <a:ext uri="{FF2B5EF4-FFF2-40B4-BE49-F238E27FC236}">
                <a16:creationId xmlns:a16="http://schemas.microsoft.com/office/drawing/2014/main" id="{586341BB-9118-482E-9208-950954426D78}"/>
              </a:ext>
            </a:extLst>
          </p:cNvPr>
          <p:cNvGrpSpPr/>
          <p:nvPr/>
        </p:nvGrpSpPr>
        <p:grpSpPr>
          <a:xfrm>
            <a:off x="4722723" y="4173186"/>
            <a:ext cx="388620" cy="241758"/>
            <a:chOff x="4545330" y="3193238"/>
            <a:chExt cx="388620" cy="241758"/>
          </a:xfrm>
        </p:grpSpPr>
        <p:sp>
          <p:nvSpPr>
            <p:cNvPr id="2" name="Flowchart: Connector 1">
              <a:extLst>
                <a:ext uri="{FF2B5EF4-FFF2-40B4-BE49-F238E27FC236}">
                  <a16:creationId xmlns:a16="http://schemas.microsoft.com/office/drawing/2014/main" id="{752BB65B-0691-4AA9-81E1-6DF854F16031}"/>
                </a:ext>
              </a:extLst>
            </p:cNvPr>
            <p:cNvSpPr/>
            <p:nvPr/>
          </p:nvSpPr>
          <p:spPr>
            <a:xfrm>
              <a:off x="4587240" y="3193238"/>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4" name="TextBox 3">
              <a:extLst>
                <a:ext uri="{FF2B5EF4-FFF2-40B4-BE49-F238E27FC236}">
                  <a16:creationId xmlns:a16="http://schemas.microsoft.com/office/drawing/2014/main" id="{5CD7C2FE-BBE9-407D-8620-E48303960B56}"/>
                </a:ext>
              </a:extLst>
            </p:cNvPr>
            <p:cNvSpPr txBox="1"/>
            <p:nvPr/>
          </p:nvSpPr>
          <p:spPr>
            <a:xfrm>
              <a:off x="4545330" y="3193238"/>
              <a:ext cx="388620" cy="230832"/>
            </a:xfrm>
            <a:prstGeom prst="rect">
              <a:avLst/>
            </a:prstGeom>
            <a:noFill/>
          </p:spPr>
          <p:txBody>
            <a:bodyPr wrap="square" rtlCol="0">
              <a:spAutoFit/>
            </a:bodyPr>
            <a:lstStyle/>
            <a:p>
              <a:r>
                <a:rPr lang="en-US" sz="900" b="1" dirty="0">
                  <a:solidFill>
                    <a:schemeClr val="bg1"/>
                  </a:solidFill>
                </a:rPr>
                <a:t>2.1</a:t>
              </a:r>
            </a:p>
          </p:txBody>
        </p:sp>
      </p:grpSp>
      <p:grpSp>
        <p:nvGrpSpPr>
          <p:cNvPr id="26" name="Group 25">
            <a:extLst>
              <a:ext uri="{FF2B5EF4-FFF2-40B4-BE49-F238E27FC236}">
                <a16:creationId xmlns:a16="http://schemas.microsoft.com/office/drawing/2014/main" id="{69D5ADD6-235A-4203-9D77-9E5208BF6B07}"/>
              </a:ext>
            </a:extLst>
          </p:cNvPr>
          <p:cNvGrpSpPr/>
          <p:nvPr/>
        </p:nvGrpSpPr>
        <p:grpSpPr>
          <a:xfrm>
            <a:off x="3036570" y="3042461"/>
            <a:ext cx="388620" cy="241758"/>
            <a:chOff x="3036570" y="3042461"/>
            <a:chExt cx="388620" cy="241758"/>
          </a:xfrm>
        </p:grpSpPr>
        <p:sp>
          <p:nvSpPr>
            <p:cNvPr id="11" name="Flowchart: Connector 10">
              <a:extLst>
                <a:ext uri="{FF2B5EF4-FFF2-40B4-BE49-F238E27FC236}">
                  <a16:creationId xmlns:a16="http://schemas.microsoft.com/office/drawing/2014/main" id="{DD8F643D-EE7F-4F0C-9792-6101AE2DB37B}"/>
                </a:ext>
              </a:extLst>
            </p:cNvPr>
            <p:cNvSpPr/>
            <p:nvPr/>
          </p:nvSpPr>
          <p:spPr>
            <a:xfrm>
              <a:off x="3078480" y="3042461"/>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3" name="TextBox 12">
              <a:extLst>
                <a:ext uri="{FF2B5EF4-FFF2-40B4-BE49-F238E27FC236}">
                  <a16:creationId xmlns:a16="http://schemas.microsoft.com/office/drawing/2014/main" id="{1114F837-94D8-49C0-8978-76DF4A47E64E}"/>
                </a:ext>
              </a:extLst>
            </p:cNvPr>
            <p:cNvSpPr txBox="1"/>
            <p:nvPr/>
          </p:nvSpPr>
          <p:spPr>
            <a:xfrm>
              <a:off x="3036570" y="3042461"/>
              <a:ext cx="388620" cy="230832"/>
            </a:xfrm>
            <a:prstGeom prst="rect">
              <a:avLst/>
            </a:prstGeom>
            <a:noFill/>
          </p:spPr>
          <p:txBody>
            <a:bodyPr wrap="square" rtlCol="0">
              <a:spAutoFit/>
            </a:bodyPr>
            <a:lstStyle/>
            <a:p>
              <a:r>
                <a:rPr lang="en-US" sz="900" b="1" dirty="0">
                  <a:solidFill>
                    <a:schemeClr val="bg1"/>
                  </a:solidFill>
                </a:rPr>
                <a:t>1.1</a:t>
              </a:r>
            </a:p>
          </p:txBody>
        </p:sp>
      </p:grpSp>
      <p:grpSp>
        <p:nvGrpSpPr>
          <p:cNvPr id="25" name="Group 24">
            <a:extLst>
              <a:ext uri="{FF2B5EF4-FFF2-40B4-BE49-F238E27FC236}">
                <a16:creationId xmlns:a16="http://schemas.microsoft.com/office/drawing/2014/main" id="{41643D29-232B-4054-8E06-F161C1DECB8F}"/>
              </a:ext>
            </a:extLst>
          </p:cNvPr>
          <p:cNvGrpSpPr/>
          <p:nvPr/>
        </p:nvGrpSpPr>
        <p:grpSpPr>
          <a:xfrm>
            <a:off x="3002280" y="4053576"/>
            <a:ext cx="388620" cy="241758"/>
            <a:chOff x="2918460" y="4039769"/>
            <a:chExt cx="388620" cy="241758"/>
          </a:xfrm>
        </p:grpSpPr>
        <p:sp>
          <p:nvSpPr>
            <p:cNvPr id="16" name="Flowchart: Connector 15">
              <a:extLst>
                <a:ext uri="{FF2B5EF4-FFF2-40B4-BE49-F238E27FC236}">
                  <a16:creationId xmlns:a16="http://schemas.microsoft.com/office/drawing/2014/main" id="{B9EF848C-E6D7-464F-B897-6C1C135EBD6E}"/>
                </a:ext>
              </a:extLst>
            </p:cNvPr>
            <p:cNvSpPr/>
            <p:nvPr/>
          </p:nvSpPr>
          <p:spPr>
            <a:xfrm>
              <a:off x="2960370" y="4039769"/>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7" name="TextBox 16">
              <a:extLst>
                <a:ext uri="{FF2B5EF4-FFF2-40B4-BE49-F238E27FC236}">
                  <a16:creationId xmlns:a16="http://schemas.microsoft.com/office/drawing/2014/main" id="{DBE97EB4-C4D3-4D6C-B840-6060CA44A26C}"/>
                </a:ext>
              </a:extLst>
            </p:cNvPr>
            <p:cNvSpPr txBox="1"/>
            <p:nvPr/>
          </p:nvSpPr>
          <p:spPr>
            <a:xfrm>
              <a:off x="2918460" y="4039769"/>
              <a:ext cx="388620" cy="230832"/>
            </a:xfrm>
            <a:prstGeom prst="rect">
              <a:avLst/>
            </a:prstGeom>
            <a:noFill/>
          </p:spPr>
          <p:txBody>
            <a:bodyPr wrap="square" rtlCol="0">
              <a:spAutoFit/>
            </a:bodyPr>
            <a:lstStyle/>
            <a:p>
              <a:r>
                <a:rPr lang="en-US" sz="900" b="1" dirty="0">
                  <a:solidFill>
                    <a:schemeClr val="bg1"/>
                  </a:solidFill>
                </a:rPr>
                <a:t>1.2</a:t>
              </a:r>
            </a:p>
          </p:txBody>
        </p:sp>
      </p:grpSp>
      <p:grpSp>
        <p:nvGrpSpPr>
          <p:cNvPr id="24" name="Group 23">
            <a:extLst>
              <a:ext uri="{FF2B5EF4-FFF2-40B4-BE49-F238E27FC236}">
                <a16:creationId xmlns:a16="http://schemas.microsoft.com/office/drawing/2014/main" id="{EAABB55A-86CA-47C6-8623-A4F020D36049}"/>
              </a:ext>
            </a:extLst>
          </p:cNvPr>
          <p:cNvGrpSpPr/>
          <p:nvPr/>
        </p:nvGrpSpPr>
        <p:grpSpPr>
          <a:xfrm>
            <a:off x="1708682" y="4099251"/>
            <a:ext cx="451485" cy="267283"/>
            <a:chOff x="2020923" y="4502303"/>
            <a:chExt cx="388620" cy="244789"/>
          </a:xfrm>
        </p:grpSpPr>
        <p:sp>
          <p:nvSpPr>
            <p:cNvPr id="18" name="Flowchart: Connector 17">
              <a:extLst>
                <a:ext uri="{FF2B5EF4-FFF2-40B4-BE49-F238E27FC236}">
                  <a16:creationId xmlns:a16="http://schemas.microsoft.com/office/drawing/2014/main" id="{E482AF79-680E-4799-86DB-B835CBF6D854}"/>
                </a:ext>
              </a:extLst>
            </p:cNvPr>
            <p:cNvSpPr/>
            <p:nvPr/>
          </p:nvSpPr>
          <p:spPr>
            <a:xfrm>
              <a:off x="2044065" y="4502303"/>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9" name="TextBox 18">
              <a:extLst>
                <a:ext uri="{FF2B5EF4-FFF2-40B4-BE49-F238E27FC236}">
                  <a16:creationId xmlns:a16="http://schemas.microsoft.com/office/drawing/2014/main" id="{CA4728D8-CAE5-492E-9AB9-D5A7F7B9AEAE}"/>
                </a:ext>
              </a:extLst>
            </p:cNvPr>
            <p:cNvSpPr txBox="1"/>
            <p:nvPr/>
          </p:nvSpPr>
          <p:spPr>
            <a:xfrm>
              <a:off x="2020923" y="4516260"/>
              <a:ext cx="388620" cy="230832"/>
            </a:xfrm>
            <a:prstGeom prst="rect">
              <a:avLst/>
            </a:prstGeom>
            <a:noFill/>
          </p:spPr>
          <p:txBody>
            <a:bodyPr wrap="square" rtlCol="0">
              <a:spAutoFit/>
            </a:bodyPr>
            <a:lstStyle/>
            <a:p>
              <a:r>
                <a:rPr lang="en-US" sz="900" b="1" dirty="0">
                  <a:solidFill>
                    <a:schemeClr val="bg1"/>
                  </a:solidFill>
                </a:rPr>
                <a:t>1.3</a:t>
              </a:r>
            </a:p>
          </p:txBody>
        </p:sp>
      </p:grpSp>
      <p:grpSp>
        <p:nvGrpSpPr>
          <p:cNvPr id="10" name="Group 9">
            <a:extLst>
              <a:ext uri="{FF2B5EF4-FFF2-40B4-BE49-F238E27FC236}">
                <a16:creationId xmlns:a16="http://schemas.microsoft.com/office/drawing/2014/main" id="{4EA85CEA-4348-45B9-9E32-25F4AE61FC64}"/>
              </a:ext>
            </a:extLst>
          </p:cNvPr>
          <p:cNvGrpSpPr/>
          <p:nvPr/>
        </p:nvGrpSpPr>
        <p:grpSpPr>
          <a:xfrm>
            <a:off x="4991100" y="3304635"/>
            <a:ext cx="388620" cy="241758"/>
            <a:chOff x="1920833" y="5372085"/>
            <a:chExt cx="388620" cy="241758"/>
          </a:xfrm>
        </p:grpSpPr>
        <p:sp>
          <p:nvSpPr>
            <p:cNvPr id="20" name="Flowchart: Connector 19">
              <a:extLst>
                <a:ext uri="{FF2B5EF4-FFF2-40B4-BE49-F238E27FC236}">
                  <a16:creationId xmlns:a16="http://schemas.microsoft.com/office/drawing/2014/main" id="{FCF7F567-373B-464B-B5B3-0DF4DFFF33EC}"/>
                </a:ext>
              </a:extLst>
            </p:cNvPr>
            <p:cNvSpPr/>
            <p:nvPr/>
          </p:nvSpPr>
          <p:spPr>
            <a:xfrm>
              <a:off x="1962743" y="5372085"/>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1" name="TextBox 20">
              <a:extLst>
                <a:ext uri="{FF2B5EF4-FFF2-40B4-BE49-F238E27FC236}">
                  <a16:creationId xmlns:a16="http://schemas.microsoft.com/office/drawing/2014/main" id="{EE260D28-AD7A-43CE-A66F-5A3B755CBE86}"/>
                </a:ext>
              </a:extLst>
            </p:cNvPr>
            <p:cNvSpPr txBox="1"/>
            <p:nvPr/>
          </p:nvSpPr>
          <p:spPr>
            <a:xfrm>
              <a:off x="1920833" y="5372085"/>
              <a:ext cx="388620" cy="230832"/>
            </a:xfrm>
            <a:prstGeom prst="rect">
              <a:avLst/>
            </a:prstGeom>
            <a:noFill/>
          </p:spPr>
          <p:txBody>
            <a:bodyPr wrap="square" rtlCol="0">
              <a:spAutoFit/>
            </a:bodyPr>
            <a:lstStyle/>
            <a:p>
              <a:r>
                <a:rPr lang="en-US" sz="900" b="1" dirty="0">
                  <a:solidFill>
                    <a:schemeClr val="bg1"/>
                  </a:solidFill>
                </a:rPr>
                <a:t>2.2</a:t>
              </a:r>
            </a:p>
          </p:txBody>
        </p:sp>
      </p:grpSp>
      <p:grpSp>
        <p:nvGrpSpPr>
          <p:cNvPr id="9" name="Group 8">
            <a:extLst>
              <a:ext uri="{FF2B5EF4-FFF2-40B4-BE49-F238E27FC236}">
                <a16:creationId xmlns:a16="http://schemas.microsoft.com/office/drawing/2014/main" id="{36457B03-37C7-48F0-9D4D-AC5F66A9A9DB}"/>
              </a:ext>
            </a:extLst>
          </p:cNvPr>
          <p:cNvGrpSpPr/>
          <p:nvPr/>
        </p:nvGrpSpPr>
        <p:grpSpPr>
          <a:xfrm>
            <a:off x="4483924" y="3152414"/>
            <a:ext cx="388620" cy="241758"/>
            <a:chOff x="5450205" y="4846269"/>
            <a:chExt cx="388620" cy="241758"/>
          </a:xfrm>
        </p:grpSpPr>
        <p:sp>
          <p:nvSpPr>
            <p:cNvPr id="22" name="Flowchart: Connector 21">
              <a:extLst>
                <a:ext uri="{FF2B5EF4-FFF2-40B4-BE49-F238E27FC236}">
                  <a16:creationId xmlns:a16="http://schemas.microsoft.com/office/drawing/2014/main" id="{01B50942-9AF2-4011-8EB5-36651B0D1DA6}"/>
                </a:ext>
              </a:extLst>
            </p:cNvPr>
            <p:cNvSpPr/>
            <p:nvPr/>
          </p:nvSpPr>
          <p:spPr>
            <a:xfrm>
              <a:off x="5492115" y="4846269"/>
              <a:ext cx="236220" cy="24175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3" name="TextBox 22">
              <a:extLst>
                <a:ext uri="{FF2B5EF4-FFF2-40B4-BE49-F238E27FC236}">
                  <a16:creationId xmlns:a16="http://schemas.microsoft.com/office/drawing/2014/main" id="{4A5A560C-0B93-45E5-9B9E-6CD2AFEAFDAC}"/>
                </a:ext>
              </a:extLst>
            </p:cNvPr>
            <p:cNvSpPr txBox="1"/>
            <p:nvPr/>
          </p:nvSpPr>
          <p:spPr>
            <a:xfrm>
              <a:off x="5450205" y="4846269"/>
              <a:ext cx="388620" cy="230832"/>
            </a:xfrm>
            <a:prstGeom prst="rect">
              <a:avLst/>
            </a:prstGeom>
            <a:noFill/>
          </p:spPr>
          <p:txBody>
            <a:bodyPr wrap="square" rtlCol="0">
              <a:spAutoFit/>
            </a:bodyPr>
            <a:lstStyle/>
            <a:p>
              <a:r>
                <a:rPr lang="en-US" sz="900" b="1" dirty="0">
                  <a:solidFill>
                    <a:schemeClr val="bg1"/>
                  </a:solidFill>
                </a:rPr>
                <a:t>2.3</a:t>
              </a:r>
            </a:p>
          </p:txBody>
        </p:sp>
      </p:grpSp>
    </p:spTree>
    <p:extLst>
      <p:ext uri="{BB962C8B-B14F-4D97-AF65-F5344CB8AC3E}">
        <p14:creationId xmlns:p14="http://schemas.microsoft.com/office/powerpoint/2010/main" val="3359254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73213"/>
            <a:ext cx="12192000" cy="435076"/>
          </a:xfrm>
          <a:solidFill>
            <a:srgbClr val="002060"/>
          </a:solidFill>
        </p:spPr>
        <p:txBody>
          <a:bodyPr/>
          <a:lstStyle/>
          <a:p>
            <a:pPr algn="ctr"/>
            <a:r>
              <a:rPr lang="en-CA" sz="3200" b="1" dirty="0">
                <a:solidFill>
                  <a:schemeClr val="bg1"/>
                </a:solidFill>
              </a:rPr>
              <a:t>Proposed Integration Roles and Responsibilities</a:t>
            </a: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graphicFrame>
        <p:nvGraphicFramePr>
          <p:cNvPr id="3" name="Table 4">
            <a:extLst>
              <a:ext uri="{FF2B5EF4-FFF2-40B4-BE49-F238E27FC236}">
                <a16:creationId xmlns:a16="http://schemas.microsoft.com/office/drawing/2014/main" id="{F0FEB206-05CB-41B1-A9C0-EE6601B188EB}"/>
              </a:ext>
            </a:extLst>
          </p:cNvPr>
          <p:cNvGraphicFramePr>
            <a:graphicFrameLocks noGrp="1"/>
          </p:cNvGraphicFramePr>
          <p:nvPr>
            <p:extLst>
              <p:ext uri="{D42A27DB-BD31-4B8C-83A1-F6EECF244321}">
                <p14:modId xmlns:p14="http://schemas.microsoft.com/office/powerpoint/2010/main" val="1824537336"/>
              </p:ext>
            </p:extLst>
          </p:nvPr>
        </p:nvGraphicFramePr>
        <p:xfrm>
          <a:off x="304800" y="2095224"/>
          <a:ext cx="11582399" cy="3628091"/>
        </p:xfrm>
        <a:graphic>
          <a:graphicData uri="http://schemas.openxmlformats.org/drawingml/2006/table">
            <a:tbl>
              <a:tblPr firstRow="1" bandRow="1">
                <a:tableStyleId>{5C22544A-7EE6-4342-B048-85BDC9FD1C3A}</a:tableStyleId>
              </a:tblPr>
              <a:tblGrid>
                <a:gridCol w="2698926">
                  <a:extLst>
                    <a:ext uri="{9D8B030D-6E8A-4147-A177-3AD203B41FA5}">
                      <a16:colId xmlns:a16="http://schemas.microsoft.com/office/drawing/2014/main" val="4036658651"/>
                    </a:ext>
                  </a:extLst>
                </a:gridCol>
                <a:gridCol w="5640653">
                  <a:extLst>
                    <a:ext uri="{9D8B030D-6E8A-4147-A177-3AD203B41FA5}">
                      <a16:colId xmlns:a16="http://schemas.microsoft.com/office/drawing/2014/main" val="4069549216"/>
                    </a:ext>
                  </a:extLst>
                </a:gridCol>
                <a:gridCol w="3242820">
                  <a:extLst>
                    <a:ext uri="{9D8B030D-6E8A-4147-A177-3AD203B41FA5}">
                      <a16:colId xmlns:a16="http://schemas.microsoft.com/office/drawing/2014/main" val="1245911872"/>
                    </a:ext>
                  </a:extLst>
                </a:gridCol>
              </a:tblGrid>
              <a:tr h="443636">
                <a:tc>
                  <a:txBody>
                    <a:bodyPr/>
                    <a:lstStyle/>
                    <a:p>
                      <a:r>
                        <a:rPr lang="en-US" sz="1400" dirty="0"/>
                        <a:t>Role</a:t>
                      </a:r>
                    </a:p>
                  </a:txBody>
                  <a:tcPr anchor="ctr"/>
                </a:tc>
                <a:tc>
                  <a:txBody>
                    <a:bodyPr/>
                    <a:lstStyle/>
                    <a:p>
                      <a:r>
                        <a:rPr lang="en-US" sz="1400" dirty="0"/>
                        <a:t>Responsibilities</a:t>
                      </a:r>
                    </a:p>
                  </a:txBody>
                  <a:tcPr anchor="ctr"/>
                </a:tc>
                <a:tc>
                  <a:txBody>
                    <a:bodyPr/>
                    <a:lstStyle/>
                    <a:p>
                      <a:r>
                        <a:rPr lang="en-US" sz="1400" dirty="0"/>
                        <a:t>Fulfilled By Team(s)</a:t>
                      </a:r>
                    </a:p>
                  </a:txBody>
                  <a:tcPr anchor="ctr"/>
                </a:tc>
                <a:extLst>
                  <a:ext uri="{0D108BD9-81ED-4DB2-BD59-A6C34878D82A}">
                    <a16:rowId xmlns:a16="http://schemas.microsoft.com/office/drawing/2014/main" val="4218499933"/>
                  </a:ext>
                </a:extLst>
              </a:tr>
              <a:tr h="765728">
                <a:tc>
                  <a:txBody>
                    <a:bodyPr/>
                    <a:lstStyle/>
                    <a:p>
                      <a:r>
                        <a:rPr lang="en-US" sz="1400" dirty="0"/>
                        <a:t>Define a business domain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 the events and commands available for enterprise integration</a:t>
                      </a:r>
                    </a:p>
                  </a:txBody>
                  <a:tcPr anchor="ctr"/>
                </a:tc>
                <a:tc>
                  <a:txBody>
                    <a:bodyPr/>
                    <a:lstStyle/>
                    <a:p>
                      <a:pPr marL="285750" indent="-285750">
                        <a:buFont typeface="Arial" panose="020B0604020202020204" pitchFamily="34" charset="0"/>
                        <a:buChar char="•"/>
                      </a:pPr>
                      <a:r>
                        <a:rPr lang="en-US" sz="1400" dirty="0"/>
                        <a:t>Business Area</a:t>
                      </a:r>
                    </a:p>
                    <a:p>
                      <a:pPr marL="285750" indent="-285750">
                        <a:buFont typeface="Arial" panose="020B0604020202020204" pitchFamily="34" charset="0"/>
                        <a:buChar char="•"/>
                      </a:pPr>
                      <a:r>
                        <a:rPr lang="en-US" sz="1400" dirty="0"/>
                        <a:t>Application</a:t>
                      </a:r>
                    </a:p>
                    <a:p>
                      <a:pPr marL="285750" indent="-285750">
                        <a:buFont typeface="Arial" panose="020B0604020202020204" pitchFamily="34" charset="0"/>
                        <a:buChar char="•"/>
                      </a:pPr>
                      <a:r>
                        <a:rPr lang="en-US" sz="1400" dirty="0"/>
                        <a:t>Integration Services</a:t>
                      </a:r>
                    </a:p>
                  </a:txBody>
                  <a:tcPr anchor="ctr"/>
                </a:tc>
                <a:extLst>
                  <a:ext uri="{0D108BD9-81ED-4DB2-BD59-A6C34878D82A}">
                    <a16:rowId xmlns:a16="http://schemas.microsoft.com/office/drawing/2014/main" val="64737301"/>
                  </a:ext>
                </a:extLst>
              </a:tr>
              <a:tr h="546948">
                <a:tc>
                  <a:txBody>
                    <a:bodyPr/>
                    <a:lstStyle/>
                    <a:p>
                      <a:r>
                        <a:rPr lang="en-US" sz="1400" dirty="0"/>
                        <a:t>Develop integration components</a:t>
                      </a:r>
                    </a:p>
                  </a:txBody>
                  <a:tcPr anchor="ctr"/>
                </a:tc>
                <a:tc>
                  <a:txBody>
                    <a:bodyPr/>
                    <a:lstStyle/>
                    <a:p>
                      <a:r>
                        <a:rPr lang="en-US" sz="1400" dirty="0"/>
                        <a:t>Develop new or extend existing adapters, services, APIs and schemas</a:t>
                      </a:r>
                    </a:p>
                  </a:txBody>
                  <a:tcPr anchor="ctr"/>
                </a:tc>
                <a:tc>
                  <a:txBody>
                    <a:bodyPr/>
                    <a:lstStyle/>
                    <a:p>
                      <a:pPr marL="285750" indent="-285750">
                        <a:buFont typeface="Arial" panose="020B0604020202020204" pitchFamily="34" charset="0"/>
                        <a:buChar char="•"/>
                      </a:pPr>
                      <a:r>
                        <a:rPr lang="en-US" sz="1400" dirty="0"/>
                        <a:t>Application</a:t>
                      </a:r>
                    </a:p>
                    <a:p>
                      <a:pPr marL="285750" indent="-285750">
                        <a:buFont typeface="Arial" panose="020B0604020202020204" pitchFamily="34" charset="0"/>
                        <a:buChar char="•"/>
                      </a:pPr>
                      <a:r>
                        <a:rPr lang="en-US" sz="1400" dirty="0"/>
                        <a:t>Integration Service</a:t>
                      </a:r>
                    </a:p>
                  </a:txBody>
                  <a:tcPr anchor="ctr"/>
                </a:tc>
                <a:extLst>
                  <a:ext uri="{0D108BD9-81ED-4DB2-BD59-A6C34878D82A}">
                    <a16:rowId xmlns:a16="http://schemas.microsoft.com/office/drawing/2014/main" val="2113595745"/>
                  </a:ext>
                </a:extLst>
              </a:tr>
              <a:tr h="984507">
                <a:tc>
                  <a:txBody>
                    <a:bodyPr/>
                    <a:lstStyle/>
                    <a:p>
                      <a:r>
                        <a:rPr lang="en-US" sz="1400" dirty="0"/>
                        <a:t>Approve integration changes</a:t>
                      </a:r>
                    </a:p>
                  </a:txBody>
                  <a:tcPr anchor="ctr"/>
                </a:tc>
                <a:tc>
                  <a:txBody>
                    <a:bodyPr/>
                    <a:lstStyle/>
                    <a:p>
                      <a:r>
                        <a:rPr lang="en-US" sz="1400" dirty="0"/>
                        <a:t>Review and approve integration changes</a:t>
                      </a:r>
                    </a:p>
                  </a:txBody>
                  <a:tcPr anchor="ctr"/>
                </a:tc>
                <a:tc>
                  <a:txBody>
                    <a:bodyPr/>
                    <a:lstStyle/>
                    <a:p>
                      <a:pPr marL="285750" indent="-285750">
                        <a:buFont typeface="Arial" panose="020B0604020202020204" pitchFamily="34" charset="0"/>
                        <a:buChar char="•"/>
                      </a:pPr>
                      <a:r>
                        <a:rPr lang="en-US" sz="1400" dirty="0"/>
                        <a:t>Business Area</a:t>
                      </a:r>
                    </a:p>
                    <a:p>
                      <a:pPr marL="285750" indent="-285750">
                        <a:buFont typeface="Arial" panose="020B0604020202020204" pitchFamily="34" charset="0"/>
                        <a:buChar char="•"/>
                      </a:pPr>
                      <a:r>
                        <a:rPr lang="en-US" sz="1400" dirty="0"/>
                        <a:t>Application</a:t>
                      </a:r>
                    </a:p>
                    <a:p>
                      <a:pPr marL="285750" indent="-285750">
                        <a:buFont typeface="Arial" panose="020B0604020202020204" pitchFamily="34" charset="0"/>
                        <a:buChar char="•"/>
                      </a:pPr>
                      <a:r>
                        <a:rPr lang="en-US" sz="1400" dirty="0"/>
                        <a:t>Integration Services</a:t>
                      </a:r>
                    </a:p>
                    <a:p>
                      <a:pPr marL="285750" indent="-285750">
                        <a:buFont typeface="Arial" panose="020B0604020202020204" pitchFamily="34" charset="0"/>
                        <a:buChar char="•"/>
                      </a:pPr>
                      <a:r>
                        <a:rPr lang="en-US" sz="1400" dirty="0"/>
                        <a:t>Security</a:t>
                      </a:r>
                    </a:p>
                  </a:txBody>
                  <a:tcPr anchor="ctr"/>
                </a:tc>
                <a:extLst>
                  <a:ext uri="{0D108BD9-81ED-4DB2-BD59-A6C34878D82A}">
                    <a16:rowId xmlns:a16="http://schemas.microsoft.com/office/drawing/2014/main" val="3286182815"/>
                  </a:ext>
                </a:extLst>
              </a:tr>
              <a:tr h="443636">
                <a:tc>
                  <a:txBody>
                    <a:bodyPr/>
                    <a:lstStyle/>
                    <a:p>
                      <a:r>
                        <a:rPr lang="en-US" sz="1400" dirty="0"/>
                        <a:t>Deploy integration components</a:t>
                      </a:r>
                    </a:p>
                  </a:txBody>
                  <a:tcPr anchor="ctr"/>
                </a:tc>
                <a:tc>
                  <a:txBody>
                    <a:bodyPr/>
                    <a:lstStyle/>
                    <a:p>
                      <a:r>
                        <a:rPr lang="en-US" sz="1400" dirty="0"/>
                        <a:t>Deploy new or updated adapters, services APIs and schemas</a:t>
                      </a:r>
                    </a:p>
                  </a:txBody>
                  <a:tcPr anchor="ctr"/>
                </a:tc>
                <a:tc>
                  <a:txBody>
                    <a:bodyPr/>
                    <a:lstStyle/>
                    <a:p>
                      <a:pPr marL="285750" indent="-285750">
                        <a:buFont typeface="Arial" panose="020B0604020202020204" pitchFamily="34" charset="0"/>
                        <a:buChar char="•"/>
                      </a:pPr>
                      <a:r>
                        <a:rPr lang="en-US" sz="1400" dirty="0"/>
                        <a:t>Integration Services</a:t>
                      </a:r>
                    </a:p>
                  </a:txBody>
                  <a:tcPr anchor="ctr"/>
                </a:tc>
                <a:extLst>
                  <a:ext uri="{0D108BD9-81ED-4DB2-BD59-A6C34878D82A}">
                    <a16:rowId xmlns:a16="http://schemas.microsoft.com/office/drawing/2014/main" val="3369696955"/>
                  </a:ext>
                </a:extLst>
              </a:tr>
              <a:tr h="443636">
                <a:tc>
                  <a:txBody>
                    <a:bodyPr/>
                    <a:lstStyle/>
                    <a:p>
                      <a:r>
                        <a:rPr lang="en-US" sz="1400" dirty="0"/>
                        <a:t>Monitor integration components</a:t>
                      </a:r>
                    </a:p>
                  </a:txBody>
                  <a:tcPr anchor="ctr"/>
                </a:tc>
                <a:tc>
                  <a:txBody>
                    <a:bodyPr/>
                    <a:lstStyle/>
                    <a:p>
                      <a:r>
                        <a:rPr lang="en-US" sz="1400" dirty="0"/>
                        <a:t>Monitor integration components and maintain integration stack upgrades</a:t>
                      </a:r>
                    </a:p>
                  </a:txBody>
                  <a:tcPr anchor="ctr"/>
                </a:tc>
                <a:tc>
                  <a:txBody>
                    <a:bodyPr/>
                    <a:lstStyle/>
                    <a:p>
                      <a:pPr marL="285750" indent="-285750">
                        <a:buFont typeface="Arial" panose="020B0604020202020204" pitchFamily="34" charset="0"/>
                        <a:buChar char="•"/>
                      </a:pPr>
                      <a:r>
                        <a:rPr lang="en-US" sz="1400" dirty="0"/>
                        <a:t>Integration Services</a:t>
                      </a:r>
                    </a:p>
                  </a:txBody>
                  <a:tcPr anchor="ctr"/>
                </a:tc>
                <a:extLst>
                  <a:ext uri="{0D108BD9-81ED-4DB2-BD59-A6C34878D82A}">
                    <a16:rowId xmlns:a16="http://schemas.microsoft.com/office/drawing/2014/main" val="3776583702"/>
                  </a:ext>
                </a:extLst>
              </a:tr>
            </a:tbl>
          </a:graphicData>
        </a:graphic>
      </p:graphicFrame>
    </p:spTree>
    <p:extLst>
      <p:ext uri="{BB962C8B-B14F-4D97-AF65-F5344CB8AC3E}">
        <p14:creationId xmlns:p14="http://schemas.microsoft.com/office/powerpoint/2010/main" val="1614617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66547"/>
            <a:ext cx="12192000" cy="422888"/>
          </a:xfrm>
          <a:solidFill>
            <a:srgbClr val="002060"/>
          </a:solidFill>
        </p:spPr>
        <p:txBody>
          <a:bodyPr/>
          <a:lstStyle/>
          <a:p>
            <a:pPr algn="ctr"/>
            <a:r>
              <a:rPr lang="en-CA" sz="3200" b="1" dirty="0">
                <a:solidFill>
                  <a:schemeClr val="bg1"/>
                </a:solidFill>
              </a:rPr>
              <a:t>Will It Scale?</a:t>
            </a: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sp>
        <p:nvSpPr>
          <p:cNvPr id="29" name="TextBox 28">
            <a:extLst>
              <a:ext uri="{FF2B5EF4-FFF2-40B4-BE49-F238E27FC236}">
                <a16:creationId xmlns:a16="http://schemas.microsoft.com/office/drawing/2014/main" id="{EA4C1F4C-A3E0-48D0-AFCC-A67E90A95B2C}"/>
              </a:ext>
            </a:extLst>
          </p:cNvPr>
          <p:cNvSpPr txBox="1"/>
          <p:nvPr/>
        </p:nvSpPr>
        <p:spPr>
          <a:xfrm>
            <a:off x="304800" y="1685694"/>
            <a:ext cx="11155681" cy="5016758"/>
          </a:xfrm>
          <a:prstGeom prst="rect">
            <a:avLst/>
          </a:prstGeom>
          <a:noFill/>
          <a:ln>
            <a:noFill/>
          </a:ln>
        </p:spPr>
        <p:txBody>
          <a:bodyPr wrap="square" rtlCol="0">
            <a:spAutoFit/>
          </a:bodyPr>
          <a:lstStyle/>
          <a:p>
            <a:r>
              <a:rPr lang="en-US" sz="2000" dirty="0"/>
              <a:t>The event based, API-first integration design we are proposing is scalable in several ways.</a:t>
            </a:r>
          </a:p>
          <a:p>
            <a:endParaRPr lang="en-US" sz="2000" dirty="0"/>
          </a:p>
          <a:p>
            <a:pPr marL="800100" lvl="0" indent="-400050">
              <a:spcBef>
                <a:spcPts val="600"/>
              </a:spcBef>
              <a:buAutoNum type="arabicPeriod"/>
            </a:pPr>
            <a:r>
              <a:rPr lang="en-CA" sz="2000" b="1" dirty="0"/>
              <a:t>Reusable</a:t>
            </a:r>
            <a:r>
              <a:rPr lang="en-CA" sz="2000" dirty="0"/>
              <a:t> – events and commands (APIs) developed for one integration can be consumed / called in another integration. E.g., develop once, use many times.</a:t>
            </a:r>
          </a:p>
          <a:p>
            <a:pPr marL="800100" lvl="0" indent="-400050">
              <a:spcBef>
                <a:spcPts val="600"/>
              </a:spcBef>
              <a:buAutoNum type="arabicPeriod"/>
            </a:pPr>
            <a:r>
              <a:rPr lang="en-CA" sz="2000" b="1" dirty="0"/>
              <a:t>Extensible domain modeling</a:t>
            </a:r>
            <a:r>
              <a:rPr lang="en-CA" sz="2000" dirty="0"/>
              <a:t> – Event schemas and command APIs can be extended and changed, while maintaining backward compatibility without impacting existing integrations or the associated applications.  E.g., rather than creating perfect event schemas and command APIs in one go, the designs and definition can iterate and improve over time.</a:t>
            </a:r>
          </a:p>
          <a:p>
            <a:pPr marL="800100" lvl="0" indent="-400050">
              <a:spcBef>
                <a:spcPts val="600"/>
              </a:spcBef>
              <a:buAutoNum type="arabicPeriod"/>
            </a:pPr>
            <a:r>
              <a:rPr lang="en-CA" sz="2000" b="1" dirty="0"/>
              <a:t>Alterable</a:t>
            </a:r>
            <a:r>
              <a:rPr lang="en-CA" sz="2000" dirty="0"/>
              <a:t> – Integration design and logging / auditing rules can be changed without involving the impacted application teams.  E.g., integration logic can be changed independently from application logic, minimizing overhead and dependencies between applications.</a:t>
            </a:r>
          </a:p>
          <a:p>
            <a:pPr marL="800100" lvl="0" indent="-400050">
              <a:spcBef>
                <a:spcPts val="600"/>
              </a:spcBef>
              <a:buAutoNum type="arabicPeriod"/>
            </a:pPr>
            <a:r>
              <a:rPr lang="en-CA" sz="2000" b="1" dirty="0"/>
              <a:t>Modular</a:t>
            </a:r>
            <a:r>
              <a:rPr lang="en-CA" sz="2000" dirty="0"/>
              <a:t> – The event based microservice design means that each domain service and event topic can evolve independently from the rest of domain services.  E.g., this means multiple integration work can take place concurrently without impacting each other.</a:t>
            </a:r>
          </a:p>
          <a:p>
            <a:pPr marL="228600" lvl="0" indent="-228600">
              <a:buAutoNum type="arabicPeriod"/>
            </a:pPr>
            <a:endParaRPr lang="en-CA" sz="2000" dirty="0"/>
          </a:p>
        </p:txBody>
      </p:sp>
    </p:spTree>
    <p:extLst>
      <p:ext uri="{BB962C8B-B14F-4D97-AF65-F5344CB8AC3E}">
        <p14:creationId xmlns:p14="http://schemas.microsoft.com/office/powerpoint/2010/main" val="1931520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75463"/>
            <a:ext cx="12192000" cy="470533"/>
          </a:xfrm>
          <a:solidFill>
            <a:srgbClr val="002060"/>
          </a:solidFill>
        </p:spPr>
        <p:txBody>
          <a:bodyPr/>
          <a:lstStyle/>
          <a:p>
            <a:pPr algn="ctr"/>
            <a:r>
              <a:rPr lang="en-CA" sz="3200" b="1" dirty="0">
                <a:solidFill>
                  <a:schemeClr val="bg1"/>
                </a:solidFill>
              </a:rPr>
              <a:t>Future Role of IT</a:t>
            </a: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sp>
        <p:nvSpPr>
          <p:cNvPr id="30" name="TextBox 29">
            <a:extLst>
              <a:ext uri="{FF2B5EF4-FFF2-40B4-BE49-F238E27FC236}">
                <a16:creationId xmlns:a16="http://schemas.microsoft.com/office/drawing/2014/main" id="{1D19DF10-9330-4327-9460-2E4752ED5056}"/>
              </a:ext>
            </a:extLst>
          </p:cNvPr>
          <p:cNvSpPr txBox="1"/>
          <p:nvPr/>
        </p:nvSpPr>
        <p:spPr>
          <a:xfrm>
            <a:off x="731520" y="2000251"/>
            <a:ext cx="11155681" cy="707886"/>
          </a:xfrm>
          <a:prstGeom prst="rect">
            <a:avLst/>
          </a:prstGeom>
          <a:noFill/>
          <a:ln>
            <a:noFill/>
          </a:ln>
        </p:spPr>
        <p:txBody>
          <a:bodyPr wrap="square" rtlCol="0">
            <a:spAutoFit/>
          </a:bodyPr>
          <a:lstStyle/>
          <a:p>
            <a:pPr lvl="0"/>
            <a:r>
              <a:rPr lang="en-CA" sz="2000" dirty="0"/>
              <a:t>The ultimate question is, will IT remain the sector’s information repository, or will IT become the business nervous system for the digital government?</a:t>
            </a:r>
          </a:p>
        </p:txBody>
      </p:sp>
      <p:pic>
        <p:nvPicPr>
          <p:cNvPr id="32" name="Picture 31" descr="Chart, bubble chart&#10;&#10;Description automatically generated">
            <a:extLst>
              <a:ext uri="{FF2B5EF4-FFF2-40B4-BE49-F238E27FC236}">
                <a16:creationId xmlns:a16="http://schemas.microsoft.com/office/drawing/2014/main" id="{573EAE3C-17CE-436B-910F-3BC8F15B5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931" y="2901101"/>
            <a:ext cx="6124138" cy="3426720"/>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0080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1DD08F-B03F-4712-980D-7B9B4E77CE55}"/>
              </a:ext>
            </a:extLst>
          </p:cNvPr>
          <p:cNvSpPr>
            <a:spLocks noGrp="1"/>
          </p:cNvSpPr>
          <p:nvPr>
            <p:ph idx="1"/>
          </p:nvPr>
        </p:nvSpPr>
        <p:spPr>
          <a:xfrm>
            <a:off x="6373639" y="2332624"/>
            <a:ext cx="5649363" cy="4256712"/>
          </a:xfrm>
        </p:spPr>
        <p:txBody>
          <a:bodyPr>
            <a:normAutofit fontScale="92500" lnSpcReduction="10000"/>
          </a:bodyPr>
          <a:lstStyle/>
          <a:p>
            <a:r>
              <a:rPr lang="en-CA" sz="2400" dirty="0"/>
              <a:t>Integration is complex!</a:t>
            </a:r>
          </a:p>
          <a:p>
            <a:r>
              <a:rPr lang="en-CA" sz="2400" dirty="0"/>
              <a:t>Current state of our integration architecture</a:t>
            </a:r>
          </a:p>
          <a:p>
            <a:r>
              <a:rPr lang="en-CA" sz="2400" dirty="0"/>
              <a:t>Modern Integration Pattern and Architecture</a:t>
            </a:r>
          </a:p>
          <a:p>
            <a:r>
              <a:rPr lang="en-CA" sz="2400" dirty="0"/>
              <a:t>Our Recommendation</a:t>
            </a:r>
          </a:p>
          <a:p>
            <a:r>
              <a:rPr lang="en-CA" sz="2400" dirty="0"/>
              <a:t>Implementation Options and $$ repurposing</a:t>
            </a:r>
          </a:p>
          <a:p>
            <a:r>
              <a:rPr lang="en-CA" sz="2400" dirty="0"/>
              <a:t>Why is this not another webMethods</a:t>
            </a:r>
          </a:p>
          <a:p>
            <a:r>
              <a:rPr lang="en-CA" sz="2400" dirty="0"/>
              <a:t>What’s included in the Red Hat Integration Toolkit</a:t>
            </a:r>
          </a:p>
          <a:p>
            <a:r>
              <a:rPr lang="en-CA" sz="2400" dirty="0"/>
              <a:t>How the toolkit meets the needs of the DEMS project</a:t>
            </a:r>
          </a:p>
          <a:p>
            <a:endParaRPr lang="en-CA" sz="1800" dirty="0"/>
          </a:p>
          <a:p>
            <a:endParaRPr lang="en-CA" sz="1200" dirty="0"/>
          </a:p>
        </p:txBody>
      </p:sp>
      <p:sp>
        <p:nvSpPr>
          <p:cNvPr id="4" name="Title 3">
            <a:extLst>
              <a:ext uri="{FF2B5EF4-FFF2-40B4-BE49-F238E27FC236}">
                <a16:creationId xmlns:a16="http://schemas.microsoft.com/office/drawing/2014/main" id="{0A0ED8F3-929A-4AD7-9AE8-7ED828F3243C}"/>
              </a:ext>
            </a:extLst>
          </p:cNvPr>
          <p:cNvSpPr>
            <a:spLocks noGrp="1"/>
          </p:cNvSpPr>
          <p:nvPr>
            <p:ph type="title"/>
          </p:nvPr>
        </p:nvSpPr>
        <p:spPr>
          <a:xfrm>
            <a:off x="8028914" y="1635962"/>
            <a:ext cx="2338812" cy="552204"/>
          </a:xfrm>
        </p:spPr>
        <p:txBody>
          <a:bodyPr/>
          <a:lstStyle/>
          <a:p>
            <a:r>
              <a:rPr lang="en-CA" b="1" u="sng" dirty="0"/>
              <a:t>Agenda</a:t>
            </a:r>
          </a:p>
        </p:txBody>
      </p:sp>
      <p:pic>
        <p:nvPicPr>
          <p:cNvPr id="6" name="Picture 5" descr="Empty office chairs">
            <a:extLst>
              <a:ext uri="{FF2B5EF4-FFF2-40B4-BE49-F238E27FC236}">
                <a16:creationId xmlns:a16="http://schemas.microsoft.com/office/drawing/2014/main" id="{2D0D5E61-93B9-4D25-A9FF-D2EEB7B52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03118"/>
            <a:ext cx="6227973" cy="4114800"/>
          </a:xfrm>
          <a:prstGeom prst="rect">
            <a:avLst/>
          </a:prstGeom>
        </p:spPr>
      </p:pic>
    </p:spTree>
    <p:extLst>
      <p:ext uri="{BB962C8B-B14F-4D97-AF65-F5344CB8AC3E}">
        <p14:creationId xmlns:p14="http://schemas.microsoft.com/office/powerpoint/2010/main" val="1348393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A961CF-7536-44B8-AE00-7BFBE489A1F8}"/>
              </a:ext>
            </a:extLst>
          </p:cNvPr>
          <p:cNvSpPr>
            <a:spLocks noGrp="1"/>
          </p:cNvSpPr>
          <p:nvPr>
            <p:ph type="sldNum" sz="quarter" idx="11"/>
          </p:nvPr>
        </p:nvSpPr>
        <p:spPr/>
        <p:txBody>
          <a:bodyPr/>
          <a:lstStyle/>
          <a:p>
            <a:pPr algn="ctr"/>
            <a:fld id="{92EA2340-BE12-4138-BE15-7C339B03EB4B}" type="slidenum">
              <a:rPr lang="en-US" smtClean="0"/>
              <a:pPr algn="ctr"/>
              <a:t>3</a:t>
            </a:fld>
            <a:endParaRPr lang="en-US"/>
          </a:p>
        </p:txBody>
      </p:sp>
      <p:pic>
        <p:nvPicPr>
          <p:cNvPr id="5" name="Picture 4" descr="Diagram&#10;&#10;Description automatically generated">
            <a:extLst>
              <a:ext uri="{FF2B5EF4-FFF2-40B4-BE49-F238E27FC236}">
                <a16:creationId xmlns:a16="http://schemas.microsoft.com/office/drawing/2014/main" id="{DB2519BE-94FA-477F-9BFE-E98574E03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553" y="1939478"/>
            <a:ext cx="8735760" cy="4616770"/>
          </a:xfrm>
          <a:prstGeom prst="rect">
            <a:avLst/>
          </a:prstGeom>
          <a:ln>
            <a:solidFill>
              <a:schemeClr val="accent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0E357F9-3F88-4474-BA00-377F08411722}"/>
              </a:ext>
            </a:extLst>
          </p:cNvPr>
          <p:cNvSpPr txBox="1"/>
          <p:nvPr/>
        </p:nvSpPr>
        <p:spPr>
          <a:xfrm>
            <a:off x="1394364" y="1225485"/>
            <a:ext cx="8735760" cy="646331"/>
          </a:xfrm>
          <a:prstGeom prst="rect">
            <a:avLst/>
          </a:prstGeom>
          <a:noFill/>
        </p:spPr>
        <p:txBody>
          <a:bodyPr wrap="square" rtlCol="0">
            <a:spAutoFit/>
          </a:bodyPr>
          <a:lstStyle/>
          <a:p>
            <a:pPr algn="ctr"/>
            <a:r>
              <a:rPr lang="en-CA" sz="3600" dirty="0"/>
              <a:t>Integration is Complex!</a:t>
            </a:r>
          </a:p>
        </p:txBody>
      </p:sp>
    </p:spTree>
    <p:extLst>
      <p:ext uri="{BB962C8B-B14F-4D97-AF65-F5344CB8AC3E}">
        <p14:creationId xmlns:p14="http://schemas.microsoft.com/office/powerpoint/2010/main" val="2838742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BF07F-24AF-451A-B843-AB7B996ECE7B}"/>
              </a:ext>
            </a:extLst>
          </p:cNvPr>
          <p:cNvSpPr>
            <a:spLocks noGrp="1"/>
          </p:cNvSpPr>
          <p:nvPr>
            <p:ph type="sldNum" sz="quarter" idx="12"/>
          </p:nvPr>
        </p:nvSpPr>
        <p:spPr/>
        <p:txBody>
          <a:bodyPr/>
          <a:lstStyle/>
          <a:p>
            <a:fld id="{256D41C8-E79F-4D21-8D94-C553278DED49}" type="slidenum">
              <a:rPr lang="en-CA" smtClean="0"/>
              <a:t>4</a:t>
            </a:fld>
            <a:endParaRPr lang="en-CA" dirty="0"/>
          </a:p>
        </p:txBody>
      </p:sp>
      <p:pic>
        <p:nvPicPr>
          <p:cNvPr id="4" name="Picture 3">
            <a:extLst>
              <a:ext uri="{FF2B5EF4-FFF2-40B4-BE49-F238E27FC236}">
                <a16:creationId xmlns:a16="http://schemas.microsoft.com/office/drawing/2014/main" id="{B270BDBC-83A4-41E1-98D6-9C21ADD14872}"/>
              </a:ext>
            </a:extLst>
          </p:cNvPr>
          <p:cNvPicPr>
            <a:picLocks noChangeAspect="1"/>
          </p:cNvPicPr>
          <p:nvPr/>
        </p:nvPicPr>
        <p:blipFill>
          <a:blip r:embed="rId3"/>
          <a:stretch>
            <a:fillRect/>
          </a:stretch>
        </p:blipFill>
        <p:spPr>
          <a:xfrm>
            <a:off x="606527" y="1297076"/>
            <a:ext cx="10978945" cy="5158600"/>
          </a:xfrm>
          <a:prstGeom prst="rect">
            <a:avLst/>
          </a:prstGeom>
        </p:spPr>
      </p:pic>
      <p:pic>
        <p:nvPicPr>
          <p:cNvPr id="6" name="Picture 5">
            <a:extLst>
              <a:ext uri="{FF2B5EF4-FFF2-40B4-BE49-F238E27FC236}">
                <a16:creationId xmlns:a16="http://schemas.microsoft.com/office/drawing/2014/main" id="{D3769180-F9D4-4572-9179-42079E684800}"/>
              </a:ext>
            </a:extLst>
          </p:cNvPr>
          <p:cNvPicPr>
            <a:picLocks noChangeAspect="1"/>
          </p:cNvPicPr>
          <p:nvPr/>
        </p:nvPicPr>
        <p:blipFill>
          <a:blip r:embed="rId4"/>
          <a:stretch>
            <a:fillRect/>
          </a:stretch>
        </p:blipFill>
        <p:spPr>
          <a:xfrm>
            <a:off x="10601325" y="6243639"/>
            <a:ext cx="1504950" cy="590550"/>
          </a:xfrm>
          <a:prstGeom prst="rect">
            <a:avLst/>
          </a:prstGeom>
        </p:spPr>
      </p:pic>
      <p:sp>
        <p:nvSpPr>
          <p:cNvPr id="3" name="Rectangle 2">
            <a:extLst>
              <a:ext uri="{FF2B5EF4-FFF2-40B4-BE49-F238E27FC236}">
                <a16:creationId xmlns:a16="http://schemas.microsoft.com/office/drawing/2014/main" id="{16932F4D-D1DF-4B40-81B3-6B075DF30780}"/>
              </a:ext>
            </a:extLst>
          </p:cNvPr>
          <p:cNvSpPr/>
          <p:nvPr/>
        </p:nvSpPr>
        <p:spPr>
          <a:xfrm>
            <a:off x="3240157" y="2405270"/>
            <a:ext cx="2855843" cy="405040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a:extLst>
              <a:ext uri="{FF2B5EF4-FFF2-40B4-BE49-F238E27FC236}">
                <a16:creationId xmlns:a16="http://schemas.microsoft.com/office/drawing/2014/main" id="{A609BA81-4B71-468C-B9D5-EB09D11B77CD}"/>
              </a:ext>
            </a:extLst>
          </p:cNvPr>
          <p:cNvSpPr txBox="1"/>
          <p:nvPr/>
        </p:nvSpPr>
        <p:spPr>
          <a:xfrm>
            <a:off x="3596309" y="2478428"/>
            <a:ext cx="2143538" cy="646331"/>
          </a:xfrm>
          <a:prstGeom prst="rect">
            <a:avLst/>
          </a:prstGeom>
          <a:noFill/>
        </p:spPr>
        <p:txBody>
          <a:bodyPr wrap="square" rtlCol="0">
            <a:spAutoFit/>
          </a:bodyPr>
          <a:lstStyle/>
          <a:p>
            <a:pPr algn="ctr"/>
            <a:r>
              <a:rPr lang="en-CA" b="1" u="sng" dirty="0">
                <a:solidFill>
                  <a:srgbClr val="FF0000"/>
                </a:solidFill>
              </a:rPr>
              <a:t>We are here with Webmethods</a:t>
            </a:r>
          </a:p>
        </p:txBody>
      </p:sp>
    </p:spTree>
    <p:extLst>
      <p:ext uri="{BB962C8B-B14F-4D97-AF65-F5344CB8AC3E}">
        <p14:creationId xmlns:p14="http://schemas.microsoft.com/office/powerpoint/2010/main" val="864573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pic>
        <p:nvPicPr>
          <p:cNvPr id="16" name="Picture 15" descr="Diagram&#10;&#10;Description automatically generated">
            <a:extLst>
              <a:ext uri="{FF2B5EF4-FFF2-40B4-BE49-F238E27FC236}">
                <a16:creationId xmlns:a16="http://schemas.microsoft.com/office/drawing/2014/main" id="{C5082F19-E2B7-4AFF-BF1B-E3D53EE09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90" y="2345526"/>
            <a:ext cx="5950610" cy="3127487"/>
          </a:xfrm>
          <a:prstGeom prst="rect">
            <a:avLst/>
          </a:prstGeom>
          <a:ln>
            <a:solidFill>
              <a:schemeClr val="accent1"/>
            </a:solidFill>
          </a:ln>
          <a:effectLst>
            <a:outerShdw blurRad="50800" dist="38100" dir="2700000" algn="tl" rotWithShape="0">
              <a:prstClr val="black">
                <a:alpha val="40000"/>
              </a:prstClr>
            </a:outerShdw>
          </a:effectLst>
        </p:spPr>
      </p:pic>
      <p:pic>
        <p:nvPicPr>
          <p:cNvPr id="18" name="Picture 17" descr="Diagram&#10;&#10;Description automatically generated">
            <a:extLst>
              <a:ext uri="{FF2B5EF4-FFF2-40B4-BE49-F238E27FC236}">
                <a16:creationId xmlns:a16="http://schemas.microsoft.com/office/drawing/2014/main" id="{073A32DC-5C70-4999-A899-720617897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289" y="3429000"/>
            <a:ext cx="5271495" cy="2926199"/>
          </a:xfrm>
          <a:prstGeom prst="rect">
            <a:avLst/>
          </a:prstGeom>
          <a:ln>
            <a:solidFill>
              <a:schemeClr val="accent1"/>
            </a:solidFill>
          </a:ln>
          <a:effectLst>
            <a:outerShdw blurRad="50800" dist="38100" dir="2700000" algn="tl" rotWithShape="0">
              <a:prstClr val="black">
                <a:alpha val="40000"/>
              </a:prstClr>
            </a:outerShdw>
          </a:effectLst>
        </p:spPr>
      </p:pic>
      <p:sp>
        <p:nvSpPr>
          <p:cNvPr id="19" name="Title 4">
            <a:extLst>
              <a:ext uri="{FF2B5EF4-FFF2-40B4-BE49-F238E27FC236}">
                <a16:creationId xmlns:a16="http://schemas.microsoft.com/office/drawing/2014/main" id="{D1F93185-DABE-4082-871E-885FF205E6F0}"/>
              </a:ext>
            </a:extLst>
          </p:cNvPr>
          <p:cNvSpPr>
            <a:spLocks noGrp="1"/>
          </p:cNvSpPr>
          <p:nvPr>
            <p:ph type="title"/>
          </p:nvPr>
        </p:nvSpPr>
        <p:spPr>
          <a:xfrm>
            <a:off x="0" y="967507"/>
            <a:ext cx="12192000" cy="473667"/>
          </a:xfrm>
          <a:solidFill>
            <a:srgbClr val="002060"/>
          </a:solidFill>
        </p:spPr>
        <p:txBody>
          <a:bodyPr/>
          <a:lstStyle/>
          <a:p>
            <a:pPr algn="ctr"/>
            <a:r>
              <a:rPr lang="en-CA" sz="3200" b="1" dirty="0">
                <a:solidFill>
                  <a:schemeClr val="bg1"/>
                </a:solidFill>
              </a:rPr>
              <a:t>Modern Integration Pattern and Architecture</a:t>
            </a:r>
          </a:p>
        </p:txBody>
      </p:sp>
      <p:pic>
        <p:nvPicPr>
          <p:cNvPr id="4" name="Graphic 3" descr="Stop with solid fill">
            <a:extLst>
              <a:ext uri="{FF2B5EF4-FFF2-40B4-BE49-F238E27FC236}">
                <a16:creationId xmlns:a16="http://schemas.microsoft.com/office/drawing/2014/main" id="{1DCF7438-A228-4643-82D1-DF7C795BBF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6145" y="2205512"/>
            <a:ext cx="1167417" cy="1167417"/>
          </a:xfrm>
          <a:prstGeom prst="rect">
            <a:avLst/>
          </a:prstGeom>
        </p:spPr>
      </p:pic>
      <p:sp>
        <p:nvSpPr>
          <p:cNvPr id="5" name="Arrow: Down 4">
            <a:extLst>
              <a:ext uri="{FF2B5EF4-FFF2-40B4-BE49-F238E27FC236}">
                <a16:creationId xmlns:a16="http://schemas.microsoft.com/office/drawing/2014/main" id="{6958A1E8-0BA5-488A-A5AE-A5580863AAF4}"/>
              </a:ext>
            </a:extLst>
          </p:cNvPr>
          <p:cNvSpPr/>
          <p:nvPr/>
        </p:nvSpPr>
        <p:spPr>
          <a:xfrm>
            <a:off x="7327373" y="2402618"/>
            <a:ext cx="497702" cy="91424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Graphic 9" descr="Checkbox Checked with solid fill">
            <a:extLst>
              <a:ext uri="{FF2B5EF4-FFF2-40B4-BE49-F238E27FC236}">
                <a16:creationId xmlns:a16="http://schemas.microsoft.com/office/drawing/2014/main" id="{5F11E82A-F1B4-4FFB-A194-F89115B169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512" y="2090776"/>
            <a:ext cx="1598853" cy="1598853"/>
          </a:xfrm>
          <a:prstGeom prst="rect">
            <a:avLst/>
          </a:prstGeom>
        </p:spPr>
      </p:pic>
      <p:sp>
        <p:nvSpPr>
          <p:cNvPr id="17" name="Arrow: Down 16">
            <a:extLst>
              <a:ext uri="{FF2B5EF4-FFF2-40B4-BE49-F238E27FC236}">
                <a16:creationId xmlns:a16="http://schemas.microsoft.com/office/drawing/2014/main" id="{8F53FA67-F091-4D27-8EC8-AA134F76AB14}"/>
              </a:ext>
            </a:extLst>
          </p:cNvPr>
          <p:cNvSpPr/>
          <p:nvPr/>
        </p:nvSpPr>
        <p:spPr>
          <a:xfrm>
            <a:off x="9663052" y="2402618"/>
            <a:ext cx="497702" cy="91424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52D52071-818C-4610-B97D-9D8D3FAF3E6B}"/>
              </a:ext>
            </a:extLst>
          </p:cNvPr>
          <p:cNvSpPr txBox="1"/>
          <p:nvPr/>
        </p:nvSpPr>
        <p:spPr>
          <a:xfrm>
            <a:off x="201312" y="1804534"/>
            <a:ext cx="5894688" cy="369332"/>
          </a:xfrm>
          <a:prstGeom prst="rect">
            <a:avLst/>
          </a:prstGeom>
          <a:solidFill>
            <a:schemeClr val="tx1"/>
          </a:solidFill>
        </p:spPr>
        <p:txBody>
          <a:bodyPr wrap="square" rtlCol="0">
            <a:spAutoFit/>
          </a:bodyPr>
          <a:lstStyle/>
          <a:p>
            <a:pPr algn="ctr"/>
            <a:r>
              <a:rPr lang="en-CA" b="1" u="sng" dirty="0">
                <a:solidFill>
                  <a:schemeClr val="bg1"/>
                </a:solidFill>
              </a:rPr>
              <a:t>The future of integration is event-driven microservices</a:t>
            </a:r>
          </a:p>
        </p:txBody>
      </p:sp>
    </p:spTree>
    <p:extLst>
      <p:ext uri="{BB962C8B-B14F-4D97-AF65-F5344CB8AC3E}">
        <p14:creationId xmlns:p14="http://schemas.microsoft.com/office/powerpoint/2010/main" val="100253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82138"/>
            <a:ext cx="12192000" cy="456487"/>
          </a:xfrm>
          <a:solidFill>
            <a:srgbClr val="002060"/>
          </a:solidFill>
        </p:spPr>
        <p:txBody>
          <a:bodyPr/>
          <a:lstStyle/>
          <a:p>
            <a:pPr algn="ctr"/>
            <a:r>
              <a:rPr lang="en-CA" sz="3200" b="1" dirty="0">
                <a:solidFill>
                  <a:schemeClr val="bg1"/>
                </a:solidFill>
              </a:rPr>
              <a:t>  Our Recommendation</a:t>
            </a: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sp>
        <p:nvSpPr>
          <p:cNvPr id="12" name="TextBox 11">
            <a:extLst>
              <a:ext uri="{FF2B5EF4-FFF2-40B4-BE49-F238E27FC236}">
                <a16:creationId xmlns:a16="http://schemas.microsoft.com/office/drawing/2014/main" id="{B893DD19-0CCD-429B-9280-F011D3429352}"/>
              </a:ext>
            </a:extLst>
          </p:cNvPr>
          <p:cNvSpPr txBox="1"/>
          <p:nvPr/>
        </p:nvSpPr>
        <p:spPr>
          <a:xfrm>
            <a:off x="8438323" y="3079677"/>
            <a:ext cx="2812773" cy="3046988"/>
          </a:xfrm>
          <a:prstGeom prst="rect">
            <a:avLst/>
          </a:prstGeom>
          <a:noFill/>
        </p:spPr>
        <p:txBody>
          <a:bodyPr wrap="square">
            <a:spAutoFit/>
          </a:bodyPr>
          <a:lstStyle/>
          <a:p>
            <a:pPr marL="0" indent="0" algn="ctr">
              <a:buNone/>
            </a:pPr>
            <a:r>
              <a:rPr lang="en-CA" sz="2400" b="1" u="sng" dirty="0"/>
              <a:t>OUR RECOMMENDATION</a:t>
            </a:r>
          </a:p>
          <a:p>
            <a:pPr marL="0" indent="0" algn="ctr">
              <a:buNone/>
            </a:pPr>
            <a:endParaRPr lang="en-CA" sz="2400" b="1" u="sng" dirty="0"/>
          </a:p>
          <a:p>
            <a:pPr marL="0" indent="0" algn="ctr">
              <a:buNone/>
            </a:pPr>
            <a:r>
              <a:rPr lang="en-CA" sz="2400" b="1" dirty="0">
                <a:solidFill>
                  <a:srgbClr val="00B050"/>
                </a:solidFill>
              </a:rPr>
              <a:t>IMPLEMENT THE RED HAT INTEGRATION TOOLKIT for the DEMS Project</a:t>
            </a:r>
            <a:endParaRPr lang="en-CA" sz="2400" dirty="0">
              <a:solidFill>
                <a:srgbClr val="00B050"/>
              </a:solidFill>
            </a:endParaRPr>
          </a:p>
        </p:txBody>
      </p:sp>
      <p:graphicFrame>
        <p:nvGraphicFramePr>
          <p:cNvPr id="13" name="Diagram 12">
            <a:extLst>
              <a:ext uri="{FF2B5EF4-FFF2-40B4-BE49-F238E27FC236}">
                <a16:creationId xmlns:a16="http://schemas.microsoft.com/office/drawing/2014/main" id="{3902E529-7B5A-4689-BA20-DD45EB20EC9B}"/>
              </a:ext>
            </a:extLst>
          </p:cNvPr>
          <p:cNvGraphicFramePr/>
          <p:nvPr>
            <p:extLst>
              <p:ext uri="{D42A27DB-BD31-4B8C-83A1-F6EECF244321}">
                <p14:modId xmlns:p14="http://schemas.microsoft.com/office/powerpoint/2010/main" val="1211522399"/>
              </p:ext>
            </p:extLst>
          </p:nvPr>
        </p:nvGraphicFramePr>
        <p:xfrm>
          <a:off x="-798529" y="1628176"/>
          <a:ext cx="7993312" cy="5309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Straight Connector 16">
            <a:extLst>
              <a:ext uri="{FF2B5EF4-FFF2-40B4-BE49-F238E27FC236}">
                <a16:creationId xmlns:a16="http://schemas.microsoft.com/office/drawing/2014/main" id="{7744C314-FC77-4E95-AE81-A9B3ECA38A55}"/>
              </a:ext>
            </a:extLst>
          </p:cNvPr>
          <p:cNvCxnSpPr/>
          <p:nvPr/>
        </p:nvCxnSpPr>
        <p:spPr>
          <a:xfrm>
            <a:off x="7623313" y="1750475"/>
            <a:ext cx="0" cy="4948499"/>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19" name="Graphic 18" descr="Thumbs up sign with solid fill">
            <a:extLst>
              <a:ext uri="{FF2B5EF4-FFF2-40B4-BE49-F238E27FC236}">
                <a16:creationId xmlns:a16="http://schemas.microsoft.com/office/drawing/2014/main" id="{B3A90DEA-1F58-4641-8F92-8C524AB3AC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31134" y="1628176"/>
            <a:ext cx="1588827" cy="1588827"/>
          </a:xfrm>
          <a:prstGeom prst="rect">
            <a:avLst/>
          </a:prstGeom>
        </p:spPr>
      </p:pic>
    </p:spTree>
    <p:extLst>
      <p:ext uri="{BB962C8B-B14F-4D97-AF65-F5344CB8AC3E}">
        <p14:creationId xmlns:p14="http://schemas.microsoft.com/office/powerpoint/2010/main" val="367049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307796"/>
            <a:ext cx="12192000" cy="504092"/>
          </a:xfrm>
          <a:solidFill>
            <a:srgbClr val="002060"/>
          </a:solidFill>
        </p:spPr>
        <p:txBody>
          <a:bodyPr/>
          <a:lstStyle/>
          <a:p>
            <a:pPr algn="ctr"/>
            <a:r>
              <a:rPr lang="en-CA" sz="3200" b="1" dirty="0">
                <a:solidFill>
                  <a:schemeClr val="bg1"/>
                </a:solidFill>
              </a:rPr>
              <a:t>Implementation Options for the Red Hat Toolkit</a:t>
            </a: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sp>
        <p:nvSpPr>
          <p:cNvPr id="10" name="TextBox 9">
            <a:extLst>
              <a:ext uri="{FF2B5EF4-FFF2-40B4-BE49-F238E27FC236}">
                <a16:creationId xmlns:a16="http://schemas.microsoft.com/office/drawing/2014/main" id="{D33ADFEE-D588-4892-A411-D9E8C1375EC5}"/>
              </a:ext>
            </a:extLst>
          </p:cNvPr>
          <p:cNvSpPr txBox="1"/>
          <p:nvPr/>
        </p:nvSpPr>
        <p:spPr>
          <a:xfrm>
            <a:off x="304800" y="1945036"/>
            <a:ext cx="11582400" cy="369332"/>
          </a:xfrm>
          <a:prstGeom prst="rect">
            <a:avLst/>
          </a:prstGeom>
          <a:solidFill>
            <a:schemeClr val="bg1">
              <a:lumMod val="85000"/>
            </a:schemeClr>
          </a:solidFill>
        </p:spPr>
        <p:txBody>
          <a:bodyPr wrap="square" rtlCol="0">
            <a:spAutoFit/>
          </a:bodyPr>
          <a:lstStyle/>
          <a:p>
            <a:r>
              <a:rPr lang="en-CA" b="1" dirty="0"/>
              <a:t>Current WebMethods Costs per year: </a:t>
            </a:r>
            <a:r>
              <a:rPr lang="en-CA" dirty="0"/>
              <a:t>$540,000 | $45,000 per month billed by OCIO</a:t>
            </a:r>
          </a:p>
        </p:txBody>
      </p:sp>
      <p:sp>
        <p:nvSpPr>
          <p:cNvPr id="11" name="TextBox 10">
            <a:extLst>
              <a:ext uri="{FF2B5EF4-FFF2-40B4-BE49-F238E27FC236}">
                <a16:creationId xmlns:a16="http://schemas.microsoft.com/office/drawing/2014/main" id="{D73BF6AF-FBD8-4839-AE3E-A7370B18A5A4}"/>
              </a:ext>
            </a:extLst>
          </p:cNvPr>
          <p:cNvSpPr txBox="1"/>
          <p:nvPr/>
        </p:nvSpPr>
        <p:spPr>
          <a:xfrm>
            <a:off x="417922" y="2558474"/>
            <a:ext cx="3211398" cy="3970318"/>
          </a:xfrm>
          <a:prstGeom prst="rect">
            <a:avLst/>
          </a:prstGeom>
          <a:noFill/>
        </p:spPr>
        <p:txBody>
          <a:bodyPr wrap="square" rtlCol="0">
            <a:spAutoFit/>
          </a:bodyPr>
          <a:lstStyle/>
          <a:p>
            <a:r>
              <a:rPr lang="en-CA" b="1" dirty="0"/>
              <a:t>If we choose to transition some integrations to Red Hat Integration Tool, our estimate costs would be:</a:t>
            </a:r>
          </a:p>
          <a:p>
            <a:endParaRPr lang="en-CA" b="1" dirty="0"/>
          </a:p>
          <a:p>
            <a:r>
              <a:rPr lang="en-CA" b="1" dirty="0"/>
              <a:t>Reminder</a:t>
            </a:r>
          </a:p>
          <a:p>
            <a:r>
              <a:rPr lang="en-CA" i="1" dirty="0"/>
              <a:t>“not all integrations in the sector will use this. This will be one solution that could be available for other apps outside of DEMS.</a:t>
            </a:r>
          </a:p>
          <a:p>
            <a:endParaRPr lang="en-CA" i="1" dirty="0"/>
          </a:p>
          <a:p>
            <a:r>
              <a:rPr lang="en-CA" i="1" dirty="0"/>
              <a:t>Project will have a ‘catalogue’ of services/tech available”</a:t>
            </a:r>
          </a:p>
        </p:txBody>
      </p:sp>
      <p:graphicFrame>
        <p:nvGraphicFramePr>
          <p:cNvPr id="12" name="Diagram 11">
            <a:extLst>
              <a:ext uri="{FF2B5EF4-FFF2-40B4-BE49-F238E27FC236}">
                <a16:creationId xmlns:a16="http://schemas.microsoft.com/office/drawing/2014/main" id="{A7D7B0A8-539C-4EF1-B15E-44F74F6C2539}"/>
              </a:ext>
            </a:extLst>
          </p:cNvPr>
          <p:cNvGraphicFramePr/>
          <p:nvPr>
            <p:extLst>
              <p:ext uri="{D42A27DB-BD31-4B8C-83A1-F6EECF244321}">
                <p14:modId xmlns:p14="http://schemas.microsoft.com/office/powerpoint/2010/main" val="1985825744"/>
              </p:ext>
            </p:extLst>
          </p:nvPr>
        </p:nvGraphicFramePr>
        <p:xfrm>
          <a:off x="4949072" y="2519096"/>
          <a:ext cx="6825006" cy="4152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Arrow: Right 14">
            <a:extLst>
              <a:ext uri="{FF2B5EF4-FFF2-40B4-BE49-F238E27FC236}">
                <a16:creationId xmlns:a16="http://schemas.microsoft.com/office/drawing/2014/main" id="{26E464A1-523E-404E-9B86-A6E6A5085F75}"/>
              </a:ext>
            </a:extLst>
          </p:cNvPr>
          <p:cNvSpPr/>
          <p:nvPr/>
        </p:nvSpPr>
        <p:spPr>
          <a:xfrm>
            <a:off x="3451782" y="3325981"/>
            <a:ext cx="1269476" cy="716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5E077AF3-6C42-41A3-9AC6-388C371A2C07}"/>
              </a:ext>
            </a:extLst>
          </p:cNvPr>
          <p:cNvSpPr txBox="1"/>
          <p:nvPr/>
        </p:nvSpPr>
        <p:spPr>
          <a:xfrm>
            <a:off x="3799788" y="4223034"/>
            <a:ext cx="978816" cy="1384995"/>
          </a:xfrm>
          <a:prstGeom prst="rect">
            <a:avLst/>
          </a:prstGeom>
          <a:noFill/>
        </p:spPr>
        <p:txBody>
          <a:bodyPr wrap="square" rtlCol="0">
            <a:spAutoFit/>
          </a:bodyPr>
          <a:lstStyle/>
          <a:p>
            <a:pPr algn="ctr"/>
            <a:r>
              <a:rPr lang="en-CA" sz="1200" dirty="0">
                <a:solidFill>
                  <a:srgbClr val="00B050"/>
                </a:solidFill>
              </a:rPr>
              <a:t>!! We are investigating resellers estimates so there could be more savings.</a:t>
            </a:r>
          </a:p>
        </p:txBody>
      </p:sp>
    </p:spTree>
    <p:extLst>
      <p:ext uri="{BB962C8B-B14F-4D97-AF65-F5344CB8AC3E}">
        <p14:creationId xmlns:p14="http://schemas.microsoft.com/office/powerpoint/2010/main" val="2559157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826CB0-6C27-44BF-A4C3-36B58AD3214E}"/>
              </a:ext>
            </a:extLst>
          </p:cNvPr>
          <p:cNvSpPr>
            <a:spLocks noGrp="1"/>
          </p:cNvSpPr>
          <p:nvPr>
            <p:ph idx="1"/>
          </p:nvPr>
        </p:nvSpPr>
        <p:spPr>
          <a:xfrm>
            <a:off x="304800" y="2278067"/>
            <a:ext cx="11582400" cy="3251696"/>
          </a:xfrm>
        </p:spPr>
        <p:txBody>
          <a:bodyPr/>
          <a:lstStyle/>
          <a:p>
            <a:pPr marL="0" indent="0">
              <a:buNone/>
            </a:pPr>
            <a:r>
              <a:rPr lang="en-CA" dirty="0"/>
              <a:t>The RedHat Integration Toolkit is anticipated to cost ISB $90,000 annually or $7,500 for licensing and environments. Given that the webMethods current spend is $540,000 annually or $45,000 per month, moving to the toolkit would net ISB $450,000 in savings which would be used for staffing the Integration Delivery Service Team.</a:t>
            </a:r>
          </a:p>
          <a:p>
            <a:pPr marL="0" indent="0">
              <a:buNone/>
            </a:pPr>
            <a:endParaRPr lang="en-CA" dirty="0"/>
          </a:p>
          <a:p>
            <a:pPr marL="0" indent="0">
              <a:buNone/>
            </a:pPr>
            <a:r>
              <a:rPr lang="en-CA" dirty="0">
                <a:solidFill>
                  <a:srgbClr val="FF0000"/>
                </a:solidFill>
              </a:rPr>
              <a:t>&lt;Jennifer to add some more costs here for the team&gt;</a:t>
            </a:r>
          </a:p>
        </p:txBody>
      </p:sp>
      <p:sp>
        <p:nvSpPr>
          <p:cNvPr id="3" name="Slide Number Placeholder 2">
            <a:extLst>
              <a:ext uri="{FF2B5EF4-FFF2-40B4-BE49-F238E27FC236}">
                <a16:creationId xmlns:a16="http://schemas.microsoft.com/office/drawing/2014/main" id="{8AFCA76C-9D77-4024-A918-5CD5C1DAE3C1}"/>
              </a:ext>
            </a:extLst>
          </p:cNvPr>
          <p:cNvSpPr>
            <a:spLocks noGrp="1"/>
          </p:cNvSpPr>
          <p:nvPr>
            <p:ph type="sldNum" sz="quarter" idx="11"/>
          </p:nvPr>
        </p:nvSpPr>
        <p:spPr/>
        <p:txBody>
          <a:bodyPr/>
          <a:lstStyle/>
          <a:p>
            <a:pPr algn="ctr"/>
            <a:fld id="{92EA2340-BE12-4138-BE15-7C339B03EB4B}" type="slidenum">
              <a:rPr lang="en-US" smtClean="0"/>
              <a:pPr algn="ctr"/>
              <a:t>8</a:t>
            </a:fld>
            <a:endParaRPr lang="en-US"/>
          </a:p>
        </p:txBody>
      </p:sp>
      <p:sp>
        <p:nvSpPr>
          <p:cNvPr id="4" name="Title 3">
            <a:extLst>
              <a:ext uri="{FF2B5EF4-FFF2-40B4-BE49-F238E27FC236}">
                <a16:creationId xmlns:a16="http://schemas.microsoft.com/office/drawing/2014/main" id="{D7EE78CF-2C93-4DF9-90C7-A6A6CF2CC34D}"/>
              </a:ext>
            </a:extLst>
          </p:cNvPr>
          <p:cNvSpPr>
            <a:spLocks noGrp="1"/>
          </p:cNvSpPr>
          <p:nvPr>
            <p:ph type="title"/>
          </p:nvPr>
        </p:nvSpPr>
        <p:spPr>
          <a:xfrm>
            <a:off x="0" y="1197641"/>
            <a:ext cx="12192000" cy="552204"/>
          </a:xfrm>
          <a:solidFill>
            <a:srgbClr val="002060"/>
          </a:solidFill>
        </p:spPr>
        <p:txBody>
          <a:bodyPr/>
          <a:lstStyle/>
          <a:p>
            <a:pPr algn="ctr"/>
            <a:r>
              <a:rPr lang="en-CA" dirty="0">
                <a:solidFill>
                  <a:schemeClr val="bg1"/>
                </a:solidFill>
              </a:rPr>
              <a:t>Staffing and Repurposing existing funds</a:t>
            </a:r>
          </a:p>
        </p:txBody>
      </p:sp>
    </p:spTree>
    <p:extLst>
      <p:ext uri="{BB962C8B-B14F-4D97-AF65-F5344CB8AC3E}">
        <p14:creationId xmlns:p14="http://schemas.microsoft.com/office/powerpoint/2010/main" val="350751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379B14-4DFE-422A-9EFF-6D38EF410BD8}"/>
              </a:ext>
            </a:extLst>
          </p:cNvPr>
          <p:cNvSpPr>
            <a:spLocks noGrp="1"/>
          </p:cNvSpPr>
          <p:nvPr>
            <p:ph type="title"/>
          </p:nvPr>
        </p:nvSpPr>
        <p:spPr>
          <a:xfrm>
            <a:off x="0" y="1066547"/>
            <a:ext cx="12192000" cy="422888"/>
          </a:xfrm>
          <a:solidFill>
            <a:srgbClr val="002060"/>
          </a:solidFill>
        </p:spPr>
        <p:txBody>
          <a:bodyPr/>
          <a:lstStyle/>
          <a:p>
            <a:pPr algn="ctr"/>
            <a:r>
              <a:rPr lang="en-CA" sz="3200" b="1" dirty="0">
                <a:solidFill>
                  <a:schemeClr val="bg1"/>
                </a:solidFill>
              </a:rPr>
              <a:t>Why this is not another </a:t>
            </a:r>
            <a:r>
              <a:rPr lang="en-CA" sz="3200" b="1" dirty="0" err="1">
                <a:solidFill>
                  <a:schemeClr val="bg1"/>
                </a:solidFill>
              </a:rPr>
              <a:t>webMethods</a:t>
            </a:r>
            <a:br>
              <a:rPr lang="en-US" sz="3200" b="1" dirty="0">
                <a:solidFill>
                  <a:schemeClr val="bg1"/>
                </a:solidFill>
              </a:rPr>
            </a:br>
            <a:endParaRPr lang="en-CA" sz="3200" b="1" dirty="0">
              <a:solidFill>
                <a:schemeClr val="bg1"/>
              </a:solidFill>
            </a:endParaRPr>
          </a:p>
        </p:txBody>
      </p:sp>
      <p:sp>
        <p:nvSpPr>
          <p:cNvPr id="7" name="Content Placeholder 5">
            <a:extLst>
              <a:ext uri="{FF2B5EF4-FFF2-40B4-BE49-F238E27FC236}">
                <a16:creationId xmlns:a16="http://schemas.microsoft.com/office/drawing/2014/main" id="{374B517D-3375-4660-8BF7-236CAF4B17B6}"/>
              </a:ext>
            </a:extLst>
          </p:cNvPr>
          <p:cNvSpPr txBox="1">
            <a:spLocks/>
          </p:cNvSpPr>
          <p:nvPr/>
        </p:nvSpPr>
        <p:spPr>
          <a:xfrm>
            <a:off x="304800" y="870288"/>
            <a:ext cx="11582400" cy="3038982"/>
          </a:xfrm>
          <a:prstGeom prst="rect">
            <a:avLst/>
          </a:prstGeom>
        </p:spPr>
        <p:txBody>
          <a:bodyPr vert="horz" lIns="0" tIns="45720" rIns="0" bIns="45720" rtlCol="0">
            <a:normAutofit/>
          </a:bodyPr>
          <a:lstStyle>
            <a:lvl1pPr marL="228600" indent="-228600" algn="l" defTabSz="914400" rtl="0" eaLnBrk="1" latinLnBrk="0" hangingPunct="1">
              <a:lnSpc>
                <a:spcPct val="100000"/>
              </a:lnSpc>
              <a:spcBef>
                <a:spcPts val="10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tx1"/>
              </a:buClr>
              <a:buSzPct val="100000"/>
              <a:buFont typeface="Arial" panose="020B0604020202020204" pitchFamily="34" charset="0"/>
              <a:buChar char="•"/>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spcBef>
                <a:spcPts val="500"/>
              </a:spcBef>
              <a:buClr>
                <a:schemeClr val="tx1"/>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spcBef>
                <a:spcPts val="500"/>
              </a:spcBef>
              <a:buClr>
                <a:schemeClr val="tx1"/>
              </a:buClr>
              <a:buSzPct val="100000"/>
              <a:buFont typeface="Arial" panose="020B0604020202020204" pitchFamily="34" charset="0"/>
              <a:buChar char="•"/>
              <a:defRPr sz="20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dirty="0"/>
          </a:p>
          <a:p>
            <a:pPr marL="0" indent="0">
              <a:buFont typeface="Arial" panose="020B0604020202020204" pitchFamily="34" charset="0"/>
              <a:buNone/>
            </a:pPr>
            <a:endParaRPr lang="en-CA" dirty="0"/>
          </a:p>
        </p:txBody>
      </p:sp>
      <p:graphicFrame>
        <p:nvGraphicFramePr>
          <p:cNvPr id="2" name="Diagram 1">
            <a:extLst>
              <a:ext uri="{FF2B5EF4-FFF2-40B4-BE49-F238E27FC236}">
                <a16:creationId xmlns:a16="http://schemas.microsoft.com/office/drawing/2014/main" id="{755F36CC-48B9-4E11-9C46-CD47BECC56BB}"/>
              </a:ext>
            </a:extLst>
          </p:cNvPr>
          <p:cNvGraphicFramePr/>
          <p:nvPr>
            <p:extLst>
              <p:ext uri="{D42A27DB-BD31-4B8C-83A1-F6EECF244321}">
                <p14:modId xmlns:p14="http://schemas.microsoft.com/office/powerpoint/2010/main" val="2693744462"/>
              </p:ext>
            </p:extLst>
          </p:nvPr>
        </p:nvGraphicFramePr>
        <p:xfrm>
          <a:off x="304800" y="1654560"/>
          <a:ext cx="11582399" cy="4901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1039949"/>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4994C52-2E09-410E-B864-D7C7B6BB798A}" vid="{EADFE7D2-EF29-436B-A691-2DF64D6A94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3F3F7991975644BD2C809D92F8C4D8" ma:contentTypeVersion="3" ma:contentTypeDescription="Create a new document." ma:contentTypeScope="" ma:versionID="54d4d44671ba98e62eeb5c483aca0203">
  <xsd:schema xmlns:xsd="http://www.w3.org/2001/XMLSchema" xmlns:xs="http://www.w3.org/2001/XMLSchema" xmlns:p="http://schemas.microsoft.com/office/2006/metadata/properties" xmlns:ns2="44a4500a-2fd1-48ed-9749-c336b5539cc8" xmlns:ns3="606545f5-6c5a-41ee-b08a-cb87601b7963" targetNamespace="http://schemas.microsoft.com/office/2006/metadata/properties" ma:root="true" ma:fieldsID="6480611e437d315a1b3e541675384eb1" ns2:_="" ns3:_="">
    <xsd:import namespace="44a4500a-2fd1-48ed-9749-c336b5539cc8"/>
    <xsd:import namespace="606545f5-6c5a-41ee-b08a-cb87601b7963"/>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4500a-2fd1-48ed-9749-c336b5539cc8"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06545f5-6c5a-41ee-b08a-cb87601b7963"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haredWithUsers xmlns="606545f5-6c5a-41ee-b08a-cb87601b7963">
      <UserInfo>
        <DisplayName>McLean, Kimberley M PSSG:EX</DisplayName>
        <AccountId>95</AccountId>
        <AccountType/>
      </UserInfo>
    </SharedWithUsers>
    <_dlc_DocId xmlns="44a4500a-2fd1-48ed-9749-c336b5539cc8">H456XCWKRUXS-1934695938-874</_dlc_DocId>
    <_dlc_DocIdUrl xmlns="44a4500a-2fd1-48ed-9749-c336b5539cc8">
      <Url>https://ag.sp.gov.bc.ca/sites/COLLABAG/imitgov/_layouts/15/DocIdRedir.aspx?ID=H456XCWKRUXS-1934695938-874</Url>
      <Description>H456XCWKRUXS-1934695938-874</Description>
    </_dlc_DocIdUrl>
  </documentManagement>
</p:properties>
</file>

<file path=customXml/itemProps1.xml><?xml version="1.0" encoding="utf-8"?>
<ds:datastoreItem xmlns:ds="http://schemas.openxmlformats.org/officeDocument/2006/customXml" ds:itemID="{9B383447-3501-46C2-95A6-46057498B5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4500a-2fd1-48ed-9749-c336b5539cc8"/>
    <ds:schemaRef ds:uri="606545f5-6c5a-41ee-b08a-cb87601b79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92B6EA-CC37-4322-8BD7-870456A86841}">
  <ds:schemaRefs>
    <ds:schemaRef ds:uri="http://schemas.microsoft.com/sharepoint/events"/>
  </ds:schemaRefs>
</ds:datastoreItem>
</file>

<file path=customXml/itemProps3.xml><?xml version="1.0" encoding="utf-8"?>
<ds:datastoreItem xmlns:ds="http://schemas.openxmlformats.org/officeDocument/2006/customXml" ds:itemID="{D2EAAA1C-4F81-495D-BEFF-5ADDF0B632D3}">
  <ds:schemaRefs>
    <ds:schemaRef ds:uri="http://schemas.microsoft.com/sharepoint/v3/contenttype/forms"/>
  </ds:schemaRefs>
</ds:datastoreItem>
</file>

<file path=customXml/itemProps4.xml><?xml version="1.0" encoding="utf-8"?>
<ds:datastoreItem xmlns:ds="http://schemas.openxmlformats.org/officeDocument/2006/customXml" ds:itemID="{D255B99D-AA37-47AC-9D85-295D2F7EE9AD}">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purl.org/dc/dcmitype/"/>
    <ds:schemaRef ds:uri="606545f5-6c5a-41ee-b08a-cb87601b7963"/>
    <ds:schemaRef ds:uri="44a4500a-2fd1-48ed-9749-c336b5539cc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10917</TotalTime>
  <Words>2103</Words>
  <Application>Microsoft Office PowerPoint</Application>
  <PresentationFormat>Widescreen</PresentationFormat>
  <Paragraphs>237</Paragraphs>
  <Slides>16</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1_Office Theme</vt:lpstr>
      <vt:lpstr>DEMS Integration – POC Findings and Recommendation</vt:lpstr>
      <vt:lpstr>Agenda</vt:lpstr>
      <vt:lpstr>PowerPoint Presentation</vt:lpstr>
      <vt:lpstr>PowerPoint Presentation</vt:lpstr>
      <vt:lpstr>Modern Integration Pattern and Architecture</vt:lpstr>
      <vt:lpstr>  Our Recommendation</vt:lpstr>
      <vt:lpstr>Implementation Options for the Red Hat Toolkit</vt:lpstr>
      <vt:lpstr>Staffing and Repurposing existing funds</vt:lpstr>
      <vt:lpstr>Why this is not another webMethods </vt:lpstr>
      <vt:lpstr>What is included in the Red Hat Integration Suite </vt:lpstr>
      <vt:lpstr>PowerPoint Presentation</vt:lpstr>
      <vt:lpstr>PowerPoint Presentation</vt:lpstr>
      <vt:lpstr>Event Based, API-First DEMS Integration POC</vt:lpstr>
      <vt:lpstr>Proposed Integration Roles and Responsibilities</vt:lpstr>
      <vt:lpstr>Will It Scale?</vt:lpstr>
      <vt:lpstr>Future Role of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Campbell, Patricia AG:EX</dc:creator>
  <cp:lastModifiedBy>Dowd, Jennifer AG:EX</cp:lastModifiedBy>
  <cp:revision>319</cp:revision>
  <dcterms:created xsi:type="dcterms:W3CDTF">2020-09-15T20:02:27Z</dcterms:created>
  <dcterms:modified xsi:type="dcterms:W3CDTF">2022-01-14T17:11:50Z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8f899765-63bc-40f4-9fd9-da9cd21539d1</vt:lpwstr>
  </property>
  <property fmtid="{D5CDD505-2E9C-101B-9397-08002B2CF9AE}" pid="3" name="ContentTypeId">
    <vt:lpwstr>0x0101005D3F3F7991975644BD2C809D92F8C4D8</vt:lpwstr>
  </property>
</Properties>
</file>